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8" r:id="rId4"/>
    <p:sldId id="282" r:id="rId5"/>
    <p:sldId id="285" r:id="rId6"/>
    <p:sldId id="286" r:id="rId7"/>
    <p:sldId id="287" r:id="rId8"/>
    <p:sldId id="288" r:id="rId9"/>
    <p:sldId id="289" r:id="rId10"/>
    <p:sldId id="273" r:id="rId11"/>
    <p:sldId id="284" r:id="rId12"/>
    <p:sldId id="274" r:id="rId13"/>
    <p:sldId id="275" r:id="rId14"/>
    <p:sldId id="269" r:id="rId15"/>
    <p:sldId id="280" r:id="rId16"/>
    <p:sldId id="270" r:id="rId17"/>
    <p:sldId id="281" r:id="rId18"/>
    <p:sldId id="271" r:id="rId19"/>
    <p:sldId id="307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8" r:id="rId32"/>
    <p:sldId id="272" r:id="rId33"/>
    <p:sldId id="283" r:id="rId34"/>
    <p:sldId id="310" r:id="rId35"/>
    <p:sldId id="265" r:id="rId36"/>
    <p:sldId id="258" r:id="rId37"/>
  </p:sldIdLst>
  <p:sldSz cx="18288000" cy="10287000"/>
  <p:notesSz cx="6858000" cy="9144000"/>
  <p:embeddedFontLst>
    <p:embeddedFont>
      <p:font typeface="GangwonEduPower" panose="020B0600000101010101" charset="-127"/>
      <p:regular r:id="rId39"/>
    </p:embeddedFont>
    <p:embeddedFont>
      <p:font typeface="Gmarket Sans Bold" panose="020B0600000101010101" charset="-127"/>
      <p:bold r:id="rId40"/>
    </p:embeddedFont>
    <p:embeddedFont>
      <p:font typeface="Noto Sans CJK KR Regular" panose="020B0600000101010101" charset="-127"/>
      <p:regular r:id="rId41"/>
    </p:embeddedFont>
    <p:embeddedFont>
      <p:font typeface="Pretendard ExtraBold" panose="020B0600000101010101" charset="-127"/>
      <p:bold r:id="rId42"/>
    </p:embeddedFont>
    <p:embeddedFont>
      <p:font typeface="Pretendard Light" panose="020B0600000101010101" charset="-127"/>
      <p:regular r:id="rId43"/>
    </p:embeddedFont>
    <p:embeddedFont>
      <p:font typeface="Pretendard Medium" panose="020B0600000101010101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F6F7FF"/>
    <a:srgbClr val="86512A"/>
    <a:srgbClr val="9580B3"/>
    <a:srgbClr val="394BBD"/>
    <a:srgbClr val="EBC4EE"/>
    <a:srgbClr val="0222C2"/>
    <a:srgbClr val="333CF1"/>
    <a:srgbClr val="444CF2"/>
    <a:srgbClr val="CBE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501" autoAdjust="0"/>
  </p:normalViewPr>
  <p:slideViewPr>
    <p:cSldViewPr>
      <p:cViewPr varScale="1">
        <p:scale>
          <a:sx n="53" d="100"/>
          <a:sy n="53" d="100"/>
        </p:scale>
        <p:origin x="826" y="-7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ABD0F-F0B2-4B21-97E1-AC95C8427F30}" type="datetimeFigureOut">
              <a:rPr lang="ko-KR" altLang="en-US" smtClean="0"/>
              <a:t>25-02-26(Wed)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1FD9C-885B-4DED-8A77-246681C0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63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1FD9C-885B-4DED-8A77-246681C0DD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06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ABC</a:t>
            </a:r>
            <a:r>
              <a:rPr lang="ko-KR" altLang="en-US" dirty="0"/>
              <a:t>분류 내용과 </a:t>
            </a:r>
            <a:r>
              <a:rPr lang="ko-KR" altLang="en-US" dirty="0" err="1"/>
              <a:t>기능컨셉</a:t>
            </a:r>
            <a:r>
              <a:rPr lang="ko-KR" altLang="en-US" dirty="0"/>
              <a:t> 부연설명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1FD9C-885B-4DED-8A77-246681C0DD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835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ABC</a:t>
            </a:r>
            <a:r>
              <a:rPr lang="ko-KR" altLang="en-US" dirty="0"/>
              <a:t>분류 내용과 </a:t>
            </a:r>
            <a:r>
              <a:rPr lang="ko-KR" altLang="en-US" dirty="0" err="1"/>
              <a:t>기능컨셉</a:t>
            </a:r>
            <a:r>
              <a:rPr lang="ko-KR" altLang="en-US" dirty="0"/>
              <a:t> 부연설명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1FD9C-885B-4DED-8A77-246681C0DD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76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수행에서 직면한 어려움 </a:t>
            </a:r>
            <a:r>
              <a:rPr lang="en-US" altLang="ko-KR" dirty="0"/>
              <a:t>– </a:t>
            </a:r>
            <a:r>
              <a:rPr lang="ko-KR" altLang="en-US" dirty="0"/>
              <a:t>해결방식 작성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1FD9C-885B-4DED-8A77-246681C0DD1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469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ABC</a:t>
            </a:r>
            <a:r>
              <a:rPr lang="ko-KR" altLang="en-US" dirty="0"/>
              <a:t>분류 내용과 </a:t>
            </a:r>
            <a:r>
              <a:rPr lang="ko-KR" altLang="en-US" dirty="0" err="1"/>
              <a:t>기능컨셉</a:t>
            </a:r>
            <a:r>
              <a:rPr lang="ko-KR" altLang="en-US" dirty="0"/>
              <a:t> 부연설명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1FD9C-885B-4DED-8A77-246681C0DD1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3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image" Target="../media/image10.png"/><Relationship Id="rId4" Type="http://schemas.openxmlformats.org/officeDocument/2006/relationships/image" Target="../media/image41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ldchainnews.kr/news/article.html?no=26590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46.png"/><Relationship Id="rId7" Type="http://schemas.openxmlformats.org/officeDocument/2006/relationships/hyperlink" Target="https://www.freepik.com/" TargetMode="External"/><Relationship Id="rId12" Type="http://schemas.openxmlformats.org/officeDocument/2006/relationships/hyperlink" Target="https://m.blog.naver.com/gppcgppc/22134287049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C:\Users\USER\Documents\&#236;&#185;&#180;&#236;&#185;&#180;&#236;&#152;&#164;&#237;&#134;&#161;%20&#235;&#176;&#155;&#236;&#157;&#128;%20&#237;&#140;&#140;&#236;&#157;&#188;\&#235;&#172;&#188;&#235;&#165;&#152;&#236;&#158;&#144;&#235;&#143;&#153;&#237;&#153;&#148;%20&#236;&#139;&#156;&#236;&#138;&#164;&#237;&#133;&#156;&#236;&#157;&#152;%20&#237;&#154;&#168;&#236;&#156;&#168;&#236;&#160;&#129;&#236;&#157;&#184;%20&#236;&#132;&#164;&#234;&#179;&#132;%20&#235;&#176;&#143;%20&#234;&#181;&#172;&#236;&#182;&#149;&#235;&#176;&#169;&#236;&#149;&#136;&#236;&#151;&#144;%20&#234;&#180;&#128;&#237;&#149;&#156;%20&#236;&#151;&#176;&#234;&#181;&#172;.pdf" TargetMode="External"/><Relationship Id="rId11" Type="http://schemas.openxmlformats.org/officeDocument/2006/relationships/hyperlink" Target="https://www.coldchainnews.kr/news/article.html?no=26789" TargetMode="External"/><Relationship Id="rId5" Type="http://schemas.openxmlformats.org/officeDocument/2006/relationships/hyperlink" Target="file:///C:\Users\USER\Documents\&#236;&#185;&#180;&#236;&#185;&#180;&#236;&#152;&#164;&#237;&#134;&#161;%20&#235;&#176;&#155;&#236;&#157;&#128;%20&#237;&#140;&#140;&#236;&#157;&#188;\&#235;&#157;&#188;&#236;&#157;&#184;&#237;&#138;&#184;&#235;&#160;&#136;&#236;&#157;&#180;&#236;&#132;&#156;&#236;&#153;&#128;%20&#235;&#161;&#156;&#235;&#180;&#135;&#236;&#149;&#148;&#236;&#157;&#132;%20&#237;&#153;&#156;&#236;&#154;&#169;&#237;&#149;&#156;%20&#236;&#158;&#144;&#235;&#143;&#153;&#235;&#172;&#188;&#235;&#165;&#152;&#235;&#182;&#132;&#235;&#165;&#152;%20&#236;&#139;&#156;&#236;&#138;&#164;&#237;&#133;&#156;.pdf" TargetMode="External"/><Relationship Id="rId15" Type="http://schemas.openxmlformats.org/officeDocument/2006/relationships/image" Target="../media/image10.png"/><Relationship Id="rId10" Type="http://schemas.openxmlformats.org/officeDocument/2006/relationships/hyperlink" Target="https://www.gttkorea.com/news/articleView.html?idxno=15737" TargetMode="External"/><Relationship Id="rId4" Type="http://schemas.openxmlformats.org/officeDocument/2006/relationships/hyperlink" Target="file:///C:\Users\USER\Documents\&#236;&#185;&#180;&#236;&#185;&#180;&#236;&#152;&#164;&#237;&#134;&#161;%20&#235;&#176;&#155;&#236;&#157;&#128;%20&#237;&#140;&#140;&#236;&#157;&#188;\&#236;&#178;&#168;&#235;&#139;&#168;%20&#235;&#172;&#188;&#235;&#165;&#152;%20&#236;&#139;&#156;&#236;&#138;&#164;&#237;&#133;&#156;%20&#234;&#184;&#176;&#236;&#136;&#160;%20&#234;&#176;&#156;&#235;&#176;&#156;.pdf" TargetMode="External"/><Relationship Id="rId9" Type="http://schemas.openxmlformats.org/officeDocument/2006/relationships/hyperlink" Target="https://www.shippingnewsnet.com/news/articleView.html?idxno=60432" TargetMode="External"/><Relationship Id="rId1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810000" y="2908300"/>
            <a:ext cx="13677900" cy="786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3289300"/>
            <a:ext cx="8318500" cy="6324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6667500"/>
            <a:ext cx="6032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정다운 </a:t>
            </a:r>
            <a:r>
              <a:rPr lang="en-US" altLang="ko-KR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 </a:t>
            </a:r>
            <a:r>
              <a:rPr lang="en-US" altLang="ko-KR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2400" b="0" i="0" u="none" strike="noStrike" spc="-100" dirty="0" err="1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녀의</a:t>
            </a:r>
            <a:r>
              <a:rPr lang="ko-KR" altLang="en-US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물류센터</a:t>
            </a:r>
            <a:endParaRPr lang="en-US" altLang="ko-KR" sz="2400" spc="-100" dirty="0">
              <a:solidFill>
                <a:srgbClr val="34343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김다운</a:t>
            </a:r>
            <a:r>
              <a:rPr lang="en-US" altLang="ko-KR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b="0" i="0" u="none" strike="noStrike" spc="-100" dirty="0" err="1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유승태</a:t>
            </a:r>
            <a:r>
              <a:rPr lang="en-US" altLang="ko-KR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b="0" i="0" u="none" strike="noStrike" spc="-100" dirty="0" err="1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이경준</a:t>
            </a:r>
            <a:r>
              <a:rPr lang="en-US" altLang="ko-KR" sz="2400" b="0" i="0" u="none" strike="noStrike" spc="-1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b="0" i="0" u="none" strike="noStrike" spc="-100" dirty="0" err="1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이혜린</a:t>
            </a:r>
            <a:endParaRPr lang="en-US" sz="2400" b="0" i="0" u="none" strike="noStrike" spc="-100" dirty="0">
              <a:solidFill>
                <a:srgbClr val="34343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43100" y="2768600"/>
            <a:ext cx="8026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solidFill>
                  <a:srgbClr val="485EEE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</a:t>
            </a:r>
            <a:r>
              <a:rPr lang="en-US" altLang="ko-KR" sz="28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utomatic </a:t>
            </a:r>
            <a:r>
              <a:rPr lang="en-US" altLang="ko-KR" sz="2800" b="1" dirty="0">
                <a:solidFill>
                  <a:srgbClr val="485EEE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</a:t>
            </a:r>
            <a:r>
              <a:rPr lang="en-US" altLang="ko-KR" sz="28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arehouse </a:t>
            </a:r>
            <a:r>
              <a:rPr lang="en-US" altLang="ko-KR" sz="2800" b="1" dirty="0">
                <a:solidFill>
                  <a:srgbClr val="485EEE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</a:t>
            </a:r>
            <a:r>
              <a:rPr lang="en-US" altLang="ko-KR" sz="28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anagement </a:t>
            </a:r>
            <a:r>
              <a:rPr lang="en-US" altLang="ko-KR" sz="2800" b="1" dirty="0">
                <a:solidFill>
                  <a:srgbClr val="485EEE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</a:t>
            </a:r>
            <a:r>
              <a:rPr lang="en-US" altLang="ko-KR" sz="28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ystem</a:t>
            </a:r>
            <a:endParaRPr lang="ko-KR" sz="2800" b="0" i="0" u="none" strike="noStrike" spc="-200" dirty="0">
              <a:solidFill>
                <a:srgbClr val="485EE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1600" y="3111500"/>
            <a:ext cx="10922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0700" y="7924800"/>
            <a:ext cx="660400" cy="1689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17700" y="3479800"/>
            <a:ext cx="74930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altLang="ko-KR" sz="7200" spc="3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PLC</a:t>
            </a:r>
            <a:r>
              <a:rPr lang="ko-KR" altLang="en-US" sz="7200" spc="3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와 </a:t>
            </a:r>
            <a:r>
              <a:rPr lang="en-US" altLang="ko-KR" sz="7200" b="0" i="0" u="none" strike="noStrike" spc="3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HMI</a:t>
            </a:r>
            <a:r>
              <a:rPr lang="ko-KR" altLang="en-US" sz="7200" b="0" i="0" u="none" strike="noStrike" spc="3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기반 자동 분류 시스템</a:t>
            </a:r>
            <a:endParaRPr lang="en-US" sz="7200" b="0" i="0" u="none" strike="noStrike" spc="300" dirty="0">
              <a:solidFill>
                <a:srgbClr val="485EEE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4389100" y="1117600"/>
            <a:ext cx="2527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spc="200" dirty="0">
                <a:solidFill>
                  <a:srgbClr val="34343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sz="3000" b="1" i="0" u="none" strike="noStrike" spc="-200" dirty="0">
                <a:solidFill>
                  <a:srgbClr val="34343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sz="3000" b="1" spc="200" dirty="0">
                <a:solidFill>
                  <a:srgbClr val="34343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sz="3000" b="1" i="0" u="none" strike="noStrike" spc="200" dirty="0">
              <a:solidFill>
                <a:srgbClr val="34343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6700" y="1181100"/>
            <a:ext cx="3048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43100" y="9461500"/>
            <a:ext cx="2171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FFFFFF">
                    <a:alpha val="72941"/>
                  </a:srgbClr>
                </a:solidFill>
                <a:latin typeface="Noto Sans CJK KR Regular"/>
              </a:rPr>
              <a:t>WWW.MIRIBOX.COM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162044"/>
            <a:ext cx="7467600" cy="37340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162044"/>
            <a:ext cx="7645400" cy="3734056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7200" b="1" i="0" u="none" strike="noStrike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내용</a:t>
            </a:r>
            <a:endParaRPr lang="en-US" sz="7200" b="1" i="0" u="none" strike="noStrike" spc="-100" dirty="0">
              <a:solidFill>
                <a:srgbClr val="485EEE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27CE8AF1-083A-42CE-9FA5-73D903829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B31D7F61-35C5-42BE-8EB2-C7356C8B1494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2D1362A8-DCEE-465A-A7CB-0707AA80323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8F632B-0E29-4666-A900-B250E7577A14}"/>
              </a:ext>
            </a:extLst>
          </p:cNvPr>
          <p:cNvSpPr txBox="1"/>
          <p:nvPr/>
        </p:nvSpPr>
        <p:spPr>
          <a:xfrm>
            <a:off x="1905000" y="3863757"/>
            <a:ext cx="67869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 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회로를 구성하여 창고 시스템을 한눈에 파악할 수 있는 </a:t>
            </a:r>
            <a:r>
              <a:rPr lang="ko-KR" altLang="en-US" sz="2800" b="1" dirty="0" err="1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시스템을 구축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활용하여 창고 내 물류 흐름 자동화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 시뮬레이션을 통해 동작 검증 수행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2CE0C9-1327-4A4C-A782-AE6C560D822E}"/>
              </a:ext>
            </a:extLst>
          </p:cNvPr>
          <p:cNvSpPr txBox="1"/>
          <p:nvPr/>
        </p:nvSpPr>
        <p:spPr>
          <a:xfrm>
            <a:off x="9544339" y="3863757"/>
            <a:ext cx="68655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시뮬레이션 가동 후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, 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 설계 및 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HMI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작화를 통해 사용자 인터페이스를 개발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실제 공정과 유사한 가상의 </a:t>
            </a:r>
            <a:r>
              <a:rPr lang="ko-KR" altLang="en-US" sz="2800" dirty="0" err="1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시스템 구현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0" name="Picture 17">
            <a:extLst>
              <a:ext uri="{FF2B5EF4-FFF2-40B4-BE49-F238E27FC236}">
                <a16:creationId xmlns:a16="http://schemas.microsoft.com/office/drawing/2014/main" id="{E61F04C3-83AD-44A7-A211-647BBA0D4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691995" y="6875318"/>
            <a:ext cx="698500" cy="1016256"/>
          </a:xfrm>
          <a:prstGeom prst="rect">
            <a:avLst/>
          </a:prstGeom>
        </p:spPr>
      </p:pic>
      <p:pic>
        <p:nvPicPr>
          <p:cNvPr id="42" name="Picture 55">
            <a:extLst>
              <a:ext uri="{FF2B5EF4-FFF2-40B4-BE49-F238E27FC236}">
                <a16:creationId xmlns:a16="http://schemas.microsoft.com/office/drawing/2014/main" id="{21963BFA-0AE5-4909-92F3-3DCD76945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319644" y="8047887"/>
            <a:ext cx="15443200" cy="146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B779E01-96F5-4242-9D65-4F154B900FD7}"/>
              </a:ext>
            </a:extLst>
          </p:cNvPr>
          <p:cNvSpPr txBox="1"/>
          <p:nvPr/>
        </p:nvSpPr>
        <p:spPr>
          <a:xfrm>
            <a:off x="1727490" y="8499189"/>
            <a:ext cx="146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실시간으로 창고 내 물류 상태를 모니터링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제어 가능한 환경 조성</a:t>
            </a:r>
            <a:endParaRPr lang="en-US" altLang="ko-KR" sz="3200" dirty="0">
              <a:solidFill>
                <a:schemeClr val="tx2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902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726819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sz="7200" b="1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ABC</a:t>
            </a:r>
            <a:r>
              <a:rPr lang="ko-KR" altLang="en-US" sz="7200" b="1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분류를 활용한 창고관리 시스템</a:t>
            </a:r>
            <a:endParaRPr lang="en-US" sz="7200" b="1" i="0" u="none" strike="noStrike" spc="-100" dirty="0">
              <a:solidFill>
                <a:srgbClr val="485EEE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27CE8AF1-083A-42CE-9FA5-73D9038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B31D7F61-35C5-42BE-8EB2-C7356C8B1494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2D1362A8-DCEE-465A-A7CB-0707AA80323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40" name="Picture 3">
            <a:extLst>
              <a:ext uri="{FF2B5EF4-FFF2-40B4-BE49-F238E27FC236}">
                <a16:creationId xmlns:a16="http://schemas.microsoft.com/office/drawing/2014/main" id="{F3CDA684-8F0F-4FAA-9C21-4253A5102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3314700"/>
            <a:ext cx="5067300" cy="6438900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CC3AFD74-F55C-43D8-BEF0-842C7C123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0" y="3314700"/>
            <a:ext cx="5067300" cy="6438900"/>
          </a:xfrm>
          <a:prstGeom prst="rect">
            <a:avLst/>
          </a:prstGeom>
        </p:spPr>
      </p:pic>
      <p:pic>
        <p:nvPicPr>
          <p:cNvPr id="42" name="Picture 5">
            <a:extLst>
              <a:ext uri="{FF2B5EF4-FFF2-40B4-BE49-F238E27FC236}">
                <a16:creationId xmlns:a16="http://schemas.microsoft.com/office/drawing/2014/main" id="{5668A013-9B35-45D1-9065-2CD6371BBE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49100" y="3314700"/>
            <a:ext cx="5067300" cy="64389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07F4E5B-2692-43CD-BF76-A9CEC2F7A782}"/>
              </a:ext>
            </a:extLst>
          </p:cNvPr>
          <p:cNvSpPr txBox="1"/>
          <p:nvPr/>
        </p:nvSpPr>
        <p:spPr>
          <a:xfrm>
            <a:off x="1447800" y="3769040"/>
            <a:ext cx="4927600" cy="413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A, B, C </a:t>
            </a:r>
            <a:r>
              <a:rPr lang="ko-KR" altLang="en-US" sz="30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품목별 분류 기준</a:t>
            </a:r>
          </a:p>
          <a:p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A, B, C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순으로 품목의 중요도 및 </a:t>
            </a:r>
            <a:endParaRPr lang="en-US" altLang="ko-KR" sz="26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출고 빈도를 고려하여 차등 부여</a:t>
            </a:r>
            <a:endParaRPr lang="en-US" altLang="ko-KR" sz="26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ko-KR" altLang="en-US" sz="26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A: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회전율이 높은 핵심 품목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B: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중간 수준의 회전율을 가진 품목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C: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낮은 회전율을 가진 품목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4B2F60-7B00-4BEF-899E-07A10890B9FD}"/>
              </a:ext>
            </a:extLst>
          </p:cNvPr>
          <p:cNvSpPr txBox="1"/>
          <p:nvPr/>
        </p:nvSpPr>
        <p:spPr>
          <a:xfrm>
            <a:off x="6732299" y="3764052"/>
            <a:ext cx="4870451" cy="553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30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입고 및 출고 프로세스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A, B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품목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6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빠른 출고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필요한 제품으로 입고 즉시 출고 가능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분류 작업과 동시에 출고 진행</a:t>
            </a:r>
            <a:endParaRPr lang="en-US" altLang="ko-KR" sz="26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ko-KR" altLang="en-US" sz="26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품목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6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즉시 출고되지 않는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제품으로 인식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적재창고에 보관 후</a:t>
            </a: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 시 출고 요청을 받아 출고 진행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9F5DD9-D80E-429E-91D2-D29A7FF12E61}"/>
              </a:ext>
            </a:extLst>
          </p:cNvPr>
          <p:cNvSpPr txBox="1"/>
          <p:nvPr/>
        </p:nvSpPr>
        <p:spPr>
          <a:xfrm>
            <a:off x="11983750" y="3764052"/>
            <a:ext cx="4965700" cy="391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30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 적용 효과</a:t>
            </a:r>
          </a:p>
          <a:p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출고 속도 최적화 및 물류 흐름 개선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중요 품목</a:t>
            </a: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(A, B)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신속한 처리를 통한 업무 효율 증가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600" dirty="0" err="1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비중요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품목</a:t>
            </a:r>
            <a:r>
              <a:rPr lang="en-US" altLang="ko-KR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(C)</a:t>
            </a:r>
            <a:r>
              <a:rPr lang="ko-KR" altLang="en-US" sz="26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체계적인 관리로 창고 운영 최적화</a:t>
            </a:r>
            <a:endParaRPr lang="en-US" altLang="ko-KR" sz="26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A6680E2-F877-4ADE-99DC-96CC0D6554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28" y="7924739"/>
            <a:ext cx="1495934" cy="12420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964B235-0DF9-4345-AB04-60305AA2A1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77" y="7848600"/>
            <a:ext cx="1681359" cy="140286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EB529CF-22E8-443D-9662-62D364876A3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62" y="7924739"/>
            <a:ext cx="1540975" cy="1265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6428A-6496-4641-922B-B86749AE3F1D}"/>
              </a:ext>
            </a:extLst>
          </p:cNvPr>
          <p:cNvSpPr txBox="1"/>
          <p:nvPr/>
        </p:nvSpPr>
        <p:spPr>
          <a:xfrm>
            <a:off x="1739118" y="9140666"/>
            <a:ext cx="96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5B715E-A63E-4807-8509-8C9E6D6441B2}"/>
              </a:ext>
            </a:extLst>
          </p:cNvPr>
          <p:cNvSpPr txBox="1"/>
          <p:nvPr/>
        </p:nvSpPr>
        <p:spPr>
          <a:xfrm>
            <a:off x="3411191" y="9161337"/>
            <a:ext cx="96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E6D2E6-47D4-4C09-AAC2-8807E64BFD2F}"/>
              </a:ext>
            </a:extLst>
          </p:cNvPr>
          <p:cNvSpPr txBox="1"/>
          <p:nvPr/>
        </p:nvSpPr>
        <p:spPr>
          <a:xfrm>
            <a:off x="5007595" y="9165047"/>
            <a:ext cx="96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61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sz="7200" b="1" i="0" u="none" strike="noStrike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Flow Chart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27CE8AF1-083A-42CE-9FA5-73D90382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B31D7F61-35C5-42BE-8EB2-C7356C8B1494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2D1362A8-DCEE-465A-A7CB-0707AA8032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F6F248-B978-4E85-A2E8-93DCB0907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536" y="2857500"/>
            <a:ext cx="14917264" cy="72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1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23" y="3496358"/>
            <a:ext cx="5067300" cy="500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0" y="3491163"/>
            <a:ext cx="5067300" cy="500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7200" b="1" i="0" u="none" strike="noStrike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기술 스택</a:t>
            </a:r>
            <a:endParaRPr lang="en-US" sz="7200" b="1" i="0" u="none" strike="noStrike" spc="-100" dirty="0">
              <a:solidFill>
                <a:srgbClr val="485EEE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27CE8AF1-083A-42CE-9FA5-73D903829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B31D7F61-35C5-42BE-8EB2-C7356C8B1494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2D1362A8-DCEE-465A-A7CB-0707AA80323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1026" name="Picture 2" descr="XG5000">
            <a:extLst>
              <a:ext uri="{FF2B5EF4-FFF2-40B4-BE49-F238E27FC236}">
                <a16:creationId xmlns:a16="http://schemas.microsoft.com/office/drawing/2014/main" id="{F7F127E1-0FF2-4674-99A2-0F8055C9B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05" y="3903913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4454AB-69E0-4440-BBE6-75C7367F8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196" y="3755144"/>
            <a:ext cx="4190999" cy="43034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605D63-8AFA-4EB4-836B-FE95034C6779}"/>
              </a:ext>
            </a:extLst>
          </p:cNvPr>
          <p:cNvSpPr txBox="1"/>
          <p:nvPr/>
        </p:nvSpPr>
        <p:spPr>
          <a:xfrm>
            <a:off x="3068205" y="8759647"/>
            <a:ext cx="541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LS </a:t>
            </a:r>
            <a:r>
              <a:rPr lang="en-US" altLang="ko-KR" sz="28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Electric PLC :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 설계 및 구현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ko-KR" alt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5CB787-7D18-4031-A902-EADCFC1D4B32}"/>
              </a:ext>
            </a:extLst>
          </p:cNvPr>
          <p:cNvSpPr txBox="1"/>
          <p:nvPr/>
        </p:nvSpPr>
        <p:spPr>
          <a:xfrm>
            <a:off x="9013247" y="8759647"/>
            <a:ext cx="7030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LS Electric HMI :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 작화 및 스크립트 작성</a:t>
            </a:r>
          </a:p>
        </p:txBody>
      </p:sp>
    </p:spTree>
    <p:extLst>
      <p:ext uri="{BB962C8B-B14F-4D97-AF65-F5344CB8AC3E}">
        <p14:creationId xmlns:p14="http://schemas.microsoft.com/office/powerpoint/2010/main" val="253778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C02F6C3-857C-49F4-9C15-5820089E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0" y="6642100"/>
            <a:ext cx="3136900" cy="3213100"/>
          </a:xfrm>
          <a:prstGeom prst="rect">
            <a:avLst/>
          </a:prstGeom>
          <a:effectLst>
            <a:outerShdw blurRad="97767" dist="96405" dir="1104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4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5200" y="3771900"/>
            <a:ext cx="3149600" cy="673100"/>
          </a:xfrm>
          <a:prstGeom prst="rect">
            <a:avLst/>
          </a:prstGeom>
          <a:noFill/>
        </p:spPr>
      </p:pic>
      <p:sp>
        <p:nvSpPr>
          <p:cNvPr id="8" name="TextBox 8"/>
          <p:cNvSpPr txBox="1"/>
          <p:nvPr/>
        </p:nvSpPr>
        <p:spPr>
          <a:xfrm>
            <a:off x="2095500" y="5054600"/>
            <a:ext cx="84201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ko-KR" altLang="en-US" sz="100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 </a:t>
            </a:r>
            <a:endParaRPr lang="en-US" altLang="ko-KR" sz="10000" dirty="0">
              <a:solidFill>
                <a:srgbClr val="485EEE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 및 역할</a:t>
            </a:r>
            <a:endParaRPr kumimoji="0" lang="ko-KR" altLang="en-US" sz="10000" b="0" i="0" u="none" strike="noStrike" kern="1200" cap="none" spc="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13000" y="3848100"/>
            <a:ext cx="2743200" cy="520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CHAPTER</a:t>
            </a: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02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AEE92B7E-5ED7-454D-A0B0-6BC6FABF5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2" y="2095500"/>
            <a:ext cx="4089400" cy="11531600"/>
          </a:xfrm>
          <a:prstGeom prst="rect">
            <a:avLst/>
          </a:prstGeom>
          <a:effectLst>
            <a:outerShdw blurRad="166889" dist="125956" dir="966000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20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7200" b="1" i="0" u="none" strike="noStrike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정다운 </a:t>
            </a:r>
            <a:r>
              <a:rPr lang="en-US" altLang="ko-KR" sz="7200" b="1" i="0" u="none" strike="noStrike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ko-KR" altLang="en-US" sz="7200" b="1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남</a:t>
            </a:r>
            <a:r>
              <a:rPr lang="en-US" altLang="ko-KR" sz="7200" b="1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ko-KR" altLang="en-US" sz="7200" b="1" spc="-100" dirty="0" err="1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녀의</a:t>
            </a:r>
            <a:r>
              <a:rPr lang="ko-KR" altLang="en-US" sz="7200" b="1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물류센터</a:t>
            </a:r>
            <a:endParaRPr lang="en-US" sz="7200" b="1" i="0" u="none" strike="noStrike" spc="-100" dirty="0">
              <a:solidFill>
                <a:srgbClr val="485EEE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02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27CE8AF1-083A-42CE-9FA5-73D90382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B31D7F61-35C5-42BE-8EB2-C7356C8B1494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2D1362A8-DCEE-465A-A7CB-0707AA8032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57" name="Picture 11">
            <a:extLst>
              <a:ext uri="{FF2B5EF4-FFF2-40B4-BE49-F238E27FC236}">
                <a16:creationId xmlns:a16="http://schemas.microsoft.com/office/drawing/2014/main" id="{1BDFA2F5-BEE2-4118-A9AB-A9A2AE9EAA0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CE6F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17915" y="4254734"/>
            <a:ext cx="3179037" cy="1386659"/>
          </a:xfrm>
          <a:prstGeom prst="rect">
            <a:avLst/>
          </a:prstGeom>
        </p:spPr>
      </p:pic>
      <p:pic>
        <p:nvPicPr>
          <p:cNvPr id="58" name="Picture 12">
            <a:extLst>
              <a:ext uri="{FF2B5EF4-FFF2-40B4-BE49-F238E27FC236}">
                <a16:creationId xmlns:a16="http://schemas.microsoft.com/office/drawing/2014/main" id="{6D352E3B-6F3E-4B00-9BDB-A70AD14F66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CE6F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58159" y="4260634"/>
            <a:ext cx="3179037" cy="1382518"/>
          </a:xfrm>
          <a:prstGeom prst="rect">
            <a:avLst/>
          </a:prstGeom>
        </p:spPr>
      </p:pic>
      <p:pic>
        <p:nvPicPr>
          <p:cNvPr id="59" name="Picture 13">
            <a:extLst>
              <a:ext uri="{FF2B5EF4-FFF2-40B4-BE49-F238E27FC236}">
                <a16:creationId xmlns:a16="http://schemas.microsoft.com/office/drawing/2014/main" id="{94D894C2-6F46-4132-BC49-511180F3342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CE6F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298404" y="4260634"/>
            <a:ext cx="3179037" cy="1382518"/>
          </a:xfrm>
          <a:prstGeom prst="rect">
            <a:avLst/>
          </a:prstGeom>
        </p:spPr>
      </p:pic>
      <p:pic>
        <p:nvPicPr>
          <p:cNvPr id="60" name="Picture 14">
            <a:extLst>
              <a:ext uri="{FF2B5EF4-FFF2-40B4-BE49-F238E27FC236}">
                <a16:creationId xmlns:a16="http://schemas.microsoft.com/office/drawing/2014/main" id="{31D123BC-B262-43D3-A91A-3166E547B6E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CE6F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922176" y="4260634"/>
            <a:ext cx="3179037" cy="1382518"/>
          </a:xfrm>
          <a:prstGeom prst="rect">
            <a:avLst/>
          </a:prstGeom>
        </p:spPr>
      </p:pic>
      <p:pic>
        <p:nvPicPr>
          <p:cNvPr id="68" name="Picture 22">
            <a:extLst>
              <a:ext uri="{FF2B5EF4-FFF2-40B4-BE49-F238E27FC236}">
                <a16:creationId xmlns:a16="http://schemas.microsoft.com/office/drawing/2014/main" id="{BE5A315E-4CCF-4B27-8B1D-ABFED746B3F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94BB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800000">
            <a:off x="1993207" y="5833965"/>
            <a:ext cx="3228452" cy="303018"/>
          </a:xfrm>
          <a:prstGeom prst="rect">
            <a:avLst/>
          </a:prstGeom>
        </p:spPr>
      </p:pic>
      <p:sp>
        <p:nvSpPr>
          <p:cNvPr id="69" name="TextBox 23">
            <a:extLst>
              <a:ext uri="{FF2B5EF4-FFF2-40B4-BE49-F238E27FC236}">
                <a16:creationId xmlns:a16="http://schemas.microsoft.com/office/drawing/2014/main" id="{E1276F72-CA2B-4742-94D8-755EADA705FC}"/>
              </a:ext>
            </a:extLst>
          </p:cNvPr>
          <p:cNvSpPr txBox="1"/>
          <p:nvPr/>
        </p:nvSpPr>
        <p:spPr>
          <a:xfrm>
            <a:off x="2380292" y="3390900"/>
            <a:ext cx="2503697" cy="530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2800" b="0" i="0" u="none" strike="noStrike" spc="200" dirty="0">
                <a:solidFill>
                  <a:srgbClr val="00206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팀장</a:t>
            </a:r>
            <a:endParaRPr lang="en-US" sz="2800" b="0" i="0" u="none" strike="noStrike" spc="200" dirty="0">
              <a:solidFill>
                <a:srgbClr val="00206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71" name="Picture 31">
            <a:extLst>
              <a:ext uri="{FF2B5EF4-FFF2-40B4-BE49-F238E27FC236}">
                <a16:creationId xmlns:a16="http://schemas.microsoft.com/office/drawing/2014/main" id="{F2240F4F-A16F-4BDE-83E4-B5AFEE4DA68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94BB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800000">
            <a:off x="5608744" y="5829300"/>
            <a:ext cx="3228452" cy="303018"/>
          </a:xfrm>
          <a:prstGeom prst="rect">
            <a:avLst/>
          </a:prstGeom>
        </p:spPr>
      </p:pic>
      <p:pic>
        <p:nvPicPr>
          <p:cNvPr id="73" name="Picture 33">
            <a:extLst>
              <a:ext uri="{FF2B5EF4-FFF2-40B4-BE49-F238E27FC236}">
                <a16:creationId xmlns:a16="http://schemas.microsoft.com/office/drawing/2014/main" id="{2058917F-C72F-4296-80C9-439A97E3FD7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94BB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800000">
            <a:off x="9199574" y="5829300"/>
            <a:ext cx="3228452" cy="303018"/>
          </a:xfrm>
          <a:prstGeom prst="rect">
            <a:avLst/>
          </a:prstGeom>
        </p:spPr>
      </p:pic>
      <p:pic>
        <p:nvPicPr>
          <p:cNvPr id="75" name="Picture 35">
            <a:extLst>
              <a:ext uri="{FF2B5EF4-FFF2-40B4-BE49-F238E27FC236}">
                <a16:creationId xmlns:a16="http://schemas.microsoft.com/office/drawing/2014/main" id="{CFEBF257-CA4E-46D0-9A6A-4F16C3EA1CD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94BB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800000">
            <a:off x="12889233" y="5829300"/>
            <a:ext cx="3228452" cy="303018"/>
          </a:xfrm>
          <a:prstGeom prst="rect">
            <a:avLst/>
          </a:prstGeom>
        </p:spPr>
      </p:pic>
      <p:sp>
        <p:nvSpPr>
          <p:cNvPr id="81" name="TextBox 42">
            <a:extLst>
              <a:ext uri="{FF2B5EF4-FFF2-40B4-BE49-F238E27FC236}">
                <a16:creationId xmlns:a16="http://schemas.microsoft.com/office/drawing/2014/main" id="{191891FB-E875-4425-95C5-14EFD3E10081}"/>
              </a:ext>
            </a:extLst>
          </p:cNvPr>
          <p:cNvSpPr txBox="1"/>
          <p:nvPr/>
        </p:nvSpPr>
        <p:spPr>
          <a:xfrm>
            <a:off x="5921706" y="3389459"/>
            <a:ext cx="2503697" cy="530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2800" b="0" i="0" u="none" strike="noStrike" spc="200" dirty="0">
                <a:solidFill>
                  <a:srgbClr val="00206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</a:t>
            </a:r>
            <a:endParaRPr lang="en-US" sz="2800" b="0" i="0" u="none" strike="noStrike" spc="200" dirty="0">
              <a:solidFill>
                <a:srgbClr val="00206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2" name="TextBox 43">
            <a:extLst>
              <a:ext uri="{FF2B5EF4-FFF2-40B4-BE49-F238E27FC236}">
                <a16:creationId xmlns:a16="http://schemas.microsoft.com/office/drawing/2014/main" id="{9B0CBF54-7038-4E97-A824-E399F57EF727}"/>
              </a:ext>
            </a:extLst>
          </p:cNvPr>
          <p:cNvSpPr txBox="1"/>
          <p:nvPr/>
        </p:nvSpPr>
        <p:spPr>
          <a:xfrm>
            <a:off x="9578423" y="3389459"/>
            <a:ext cx="2503697" cy="530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2800" b="0" i="0" u="none" strike="noStrike" spc="200" dirty="0">
                <a:solidFill>
                  <a:srgbClr val="00206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</a:t>
            </a:r>
            <a:endParaRPr lang="en-US" sz="2800" b="0" i="0" u="none" strike="noStrike" spc="200" dirty="0">
              <a:solidFill>
                <a:srgbClr val="00206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3" name="TextBox 44">
            <a:extLst>
              <a:ext uri="{FF2B5EF4-FFF2-40B4-BE49-F238E27FC236}">
                <a16:creationId xmlns:a16="http://schemas.microsoft.com/office/drawing/2014/main" id="{BF979A95-F5AE-404D-A79B-5E7AF50790A6}"/>
              </a:ext>
            </a:extLst>
          </p:cNvPr>
          <p:cNvSpPr txBox="1"/>
          <p:nvPr/>
        </p:nvSpPr>
        <p:spPr>
          <a:xfrm>
            <a:off x="13235139" y="3389459"/>
            <a:ext cx="2503697" cy="530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2800" b="0" i="0" u="none" strike="noStrike" spc="200" dirty="0">
                <a:solidFill>
                  <a:srgbClr val="00206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</a:t>
            </a:r>
            <a:endParaRPr lang="en-US" sz="2800" b="0" i="0" u="none" strike="noStrike" spc="200" dirty="0">
              <a:solidFill>
                <a:srgbClr val="00206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76E76CBF-5AC0-425D-BC61-4388FF4C1DA6}"/>
              </a:ext>
            </a:extLst>
          </p:cNvPr>
          <p:cNvSpPr txBox="1"/>
          <p:nvPr/>
        </p:nvSpPr>
        <p:spPr>
          <a:xfrm>
            <a:off x="2314406" y="4695769"/>
            <a:ext cx="2503697" cy="530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3000" b="0" i="0" u="none" strike="noStrike" spc="200" dirty="0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김다운</a:t>
            </a:r>
            <a:endParaRPr lang="en-US" sz="3000" b="0" i="0" u="none" strike="noStrike" spc="2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7" name="TextBox 23">
            <a:extLst>
              <a:ext uri="{FF2B5EF4-FFF2-40B4-BE49-F238E27FC236}">
                <a16:creationId xmlns:a16="http://schemas.microsoft.com/office/drawing/2014/main" id="{FB34E4EE-AF33-42F8-9D36-593A0773D107}"/>
              </a:ext>
            </a:extLst>
          </p:cNvPr>
          <p:cNvSpPr txBox="1"/>
          <p:nvPr/>
        </p:nvSpPr>
        <p:spPr>
          <a:xfrm>
            <a:off x="5979357" y="4724177"/>
            <a:ext cx="2503697" cy="530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3000" b="0" i="0" u="none" strike="noStrike" spc="200" dirty="0" err="1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유승태</a:t>
            </a:r>
            <a:endParaRPr lang="en-US" sz="3000" b="0" i="0" u="none" strike="noStrike" spc="2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8" name="TextBox 23">
            <a:extLst>
              <a:ext uri="{FF2B5EF4-FFF2-40B4-BE49-F238E27FC236}">
                <a16:creationId xmlns:a16="http://schemas.microsoft.com/office/drawing/2014/main" id="{85E02689-B0CC-447F-BBF2-3845227668B4}"/>
              </a:ext>
            </a:extLst>
          </p:cNvPr>
          <p:cNvSpPr txBox="1"/>
          <p:nvPr/>
        </p:nvSpPr>
        <p:spPr>
          <a:xfrm>
            <a:off x="9642811" y="4695769"/>
            <a:ext cx="2503697" cy="530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3000" b="0" i="0" u="none" strike="noStrike" spc="200" dirty="0" err="1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이경준</a:t>
            </a:r>
            <a:endParaRPr lang="en-US" sz="3000" b="0" i="0" u="none" strike="noStrike" spc="2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9" name="TextBox 23">
            <a:extLst>
              <a:ext uri="{FF2B5EF4-FFF2-40B4-BE49-F238E27FC236}">
                <a16:creationId xmlns:a16="http://schemas.microsoft.com/office/drawing/2014/main" id="{E132EE99-C381-40AB-82AE-584DE3375BFB}"/>
              </a:ext>
            </a:extLst>
          </p:cNvPr>
          <p:cNvSpPr txBox="1"/>
          <p:nvPr/>
        </p:nvSpPr>
        <p:spPr>
          <a:xfrm>
            <a:off x="13259846" y="4686300"/>
            <a:ext cx="2503697" cy="5302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3000" b="0" i="0" u="none" strike="noStrike" spc="200" dirty="0" err="1">
                <a:solidFill>
                  <a:schemeClr val="tx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이혜린</a:t>
            </a:r>
            <a:endParaRPr lang="en-US" sz="3000" b="0" i="0" u="none" strike="noStrike" spc="200" dirty="0">
              <a:solidFill>
                <a:schemeClr val="tx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1" name="TextBox 30">
            <a:extLst>
              <a:ext uri="{FF2B5EF4-FFF2-40B4-BE49-F238E27FC236}">
                <a16:creationId xmlns:a16="http://schemas.microsoft.com/office/drawing/2014/main" id="{085496D9-9515-4038-BB5F-990F94ED6BA5}"/>
              </a:ext>
            </a:extLst>
          </p:cNvPr>
          <p:cNvSpPr txBox="1"/>
          <p:nvPr/>
        </p:nvSpPr>
        <p:spPr>
          <a:xfrm>
            <a:off x="2061407" y="6872482"/>
            <a:ext cx="3092051" cy="24620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300" b="0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 Light"/>
              </a:rPr>
              <a:t> 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 </a:t>
            </a: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 설계 및 구현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lvl="0" algn="ctr">
              <a:lnSpc>
                <a:spcPct val="104580"/>
              </a:lnSpc>
            </a:pPr>
            <a:b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타임차트 분석 및 최적화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lvl="0" algn="ctr">
              <a:lnSpc>
                <a:spcPct val="104580"/>
              </a:lnSpc>
            </a:pP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04580"/>
              </a:lnSpc>
            </a:pP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일정 </a:t>
            </a:r>
            <a:r>
              <a:rPr lang="ko-KR" altLang="en-US" sz="2400" dirty="0">
                <a:solidFill>
                  <a:srgbClr val="394BB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점검</a:t>
            </a:r>
            <a:r>
              <a:rPr lang="en-US" altLang="ko-KR" sz="2400" dirty="0">
                <a:solidFill>
                  <a:srgbClr val="394BB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lvl="0" algn="ctr">
              <a:lnSpc>
                <a:spcPct val="104580"/>
              </a:lnSpc>
            </a:pP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04580"/>
              </a:lnSpc>
            </a:pP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진행 상황 점검</a:t>
            </a:r>
            <a:endParaRPr lang="en-US" sz="2400" b="0" i="0" u="none" strike="noStrike" dirty="0">
              <a:solidFill>
                <a:srgbClr val="394BB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2" name="TextBox 32">
            <a:extLst>
              <a:ext uri="{FF2B5EF4-FFF2-40B4-BE49-F238E27FC236}">
                <a16:creationId xmlns:a16="http://schemas.microsoft.com/office/drawing/2014/main" id="{03A77D04-4EBF-47C8-A77A-0D34F048BD2D}"/>
              </a:ext>
            </a:extLst>
          </p:cNvPr>
          <p:cNvSpPr txBox="1"/>
          <p:nvPr/>
        </p:nvSpPr>
        <p:spPr>
          <a:xfrm>
            <a:off x="5627656" y="6872482"/>
            <a:ext cx="3209540" cy="24620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300" b="0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 Light"/>
              </a:rPr>
              <a:t> 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 </a:t>
            </a: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 설계 및 구현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lvl="0" algn="ctr">
              <a:lnSpc>
                <a:spcPct val="104580"/>
              </a:lnSpc>
            </a:pP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04580"/>
              </a:lnSpc>
            </a:pP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사이클 타임 분석 및 최적화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b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04580"/>
              </a:lnSpc>
            </a:pP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오류 처리 로직 구현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>
              <a:lnSpc>
                <a:spcPct val="104580"/>
              </a:lnSpc>
            </a:pP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04580"/>
              </a:lnSpc>
            </a:pP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업무 조율</a:t>
            </a:r>
            <a:endParaRPr lang="ko-KR" altLang="ko-KR" sz="2400" b="0" i="0" u="none" strike="noStrike" dirty="0">
              <a:solidFill>
                <a:srgbClr val="394BB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3" name="TextBox 34">
            <a:extLst>
              <a:ext uri="{FF2B5EF4-FFF2-40B4-BE49-F238E27FC236}">
                <a16:creationId xmlns:a16="http://schemas.microsoft.com/office/drawing/2014/main" id="{02447B07-CC87-43B2-BF21-A0CDBC6459A6}"/>
              </a:ext>
            </a:extLst>
          </p:cNvPr>
          <p:cNvSpPr txBox="1"/>
          <p:nvPr/>
        </p:nvSpPr>
        <p:spPr>
          <a:xfrm>
            <a:off x="9374036" y="6872482"/>
            <a:ext cx="2970364" cy="24620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가이드라인 </a:t>
            </a:r>
            <a:r>
              <a:rPr lang="ko-KR" altLang="en-US" sz="2400" dirty="0">
                <a:solidFill>
                  <a:srgbClr val="394BB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설계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/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394BB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HMI(UI)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설계 및 개발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b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HMI </a:t>
            </a: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스크립트 작성</a:t>
            </a: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4" name="TextBox 36">
            <a:extLst>
              <a:ext uri="{FF2B5EF4-FFF2-40B4-BE49-F238E27FC236}">
                <a16:creationId xmlns:a16="http://schemas.microsoft.com/office/drawing/2014/main" id="{EEB49E3B-8BC2-42FF-BDC8-7EA6FFB21F36}"/>
              </a:ext>
            </a:extLst>
          </p:cNvPr>
          <p:cNvSpPr txBox="1"/>
          <p:nvPr/>
        </p:nvSpPr>
        <p:spPr>
          <a:xfrm>
            <a:off x="12705149" y="6872676"/>
            <a:ext cx="3563676" cy="24620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altLang="ko-KR" sz="2400" dirty="0">
                <a:solidFill>
                  <a:srgbClr val="394BB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HMI(UI)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설계 및 개발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lvl="0" algn="ctr">
              <a:lnSpc>
                <a:spcPct val="104580"/>
              </a:lnSpc>
            </a:pPr>
            <a:endParaRPr lang="en-US" altLang="ko-KR" sz="2400" dirty="0">
              <a:solidFill>
                <a:srgbClr val="394BB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04580"/>
              </a:lnSpc>
            </a:pPr>
            <a:r>
              <a:rPr lang="ko-KR" altLang="en-US" sz="2400" dirty="0">
                <a:solidFill>
                  <a:srgbClr val="394BB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스크립트 작성 및 지원</a:t>
            </a:r>
            <a:r>
              <a:rPr lang="en-US" altLang="ko-KR" sz="2400" dirty="0">
                <a:solidFill>
                  <a:srgbClr val="394BB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04580"/>
              </a:lnSpc>
            </a:pP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04580"/>
              </a:lnSpc>
            </a:pP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 자료</a:t>
            </a:r>
            <a:r>
              <a:rPr lang="en-US" altLang="ko-KR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(PPT) </a:t>
            </a:r>
            <a:r>
              <a:rPr lang="ko-KR" altLang="en-US" sz="2400" dirty="0">
                <a:solidFill>
                  <a:srgbClr val="394BB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및 제작</a:t>
            </a:r>
            <a:endParaRPr lang="en-US" altLang="ko-KR" sz="2400" dirty="0">
              <a:solidFill>
                <a:srgbClr val="394BBD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31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C02F6C3-857C-49F4-9C15-5820089E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4533900"/>
            <a:ext cx="7645400" cy="534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0900" y="6642100"/>
            <a:ext cx="3136900" cy="3213100"/>
          </a:xfrm>
          <a:prstGeom prst="rect">
            <a:avLst/>
          </a:prstGeom>
          <a:effectLst>
            <a:outerShdw blurRad="97767" dist="96405" dir="1104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4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5200" y="3771900"/>
            <a:ext cx="3149600" cy="673100"/>
          </a:xfrm>
          <a:prstGeom prst="rect">
            <a:avLst/>
          </a:prstGeom>
          <a:noFill/>
        </p:spPr>
      </p:pic>
      <p:sp>
        <p:nvSpPr>
          <p:cNvPr id="8" name="TextBox 8"/>
          <p:cNvSpPr txBox="1"/>
          <p:nvPr/>
        </p:nvSpPr>
        <p:spPr>
          <a:xfrm>
            <a:off x="2095500" y="5054600"/>
            <a:ext cx="84201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절차 및 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3000" y="3848100"/>
            <a:ext cx="2743200" cy="520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CHAPTER</a:t>
            </a: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03</a:t>
            </a:r>
          </a:p>
        </p:txBody>
      </p:sp>
    </p:spTree>
    <p:extLst>
      <p:ext uri="{BB962C8B-B14F-4D97-AF65-F5344CB8AC3E}">
        <p14:creationId xmlns:p14="http://schemas.microsoft.com/office/powerpoint/2010/main" val="66716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7200" b="1" i="0" u="none" strike="noStrike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절차 및 방법</a:t>
            </a:r>
            <a:endParaRPr lang="en-US" sz="7200" b="1" i="0" u="none" strike="noStrike" spc="-100" dirty="0">
              <a:solidFill>
                <a:srgbClr val="485EEE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03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27CE8AF1-083A-42CE-9FA5-73D90382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B31D7F61-35C5-42BE-8EB2-C7356C8B1494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2D1362A8-DCEE-465A-A7CB-0707AA8032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459562-FA26-4873-9FBB-E8E7AC229BD8}"/>
              </a:ext>
            </a:extLst>
          </p:cNvPr>
          <p:cNvGrpSpPr/>
          <p:nvPr/>
        </p:nvGrpSpPr>
        <p:grpSpPr>
          <a:xfrm>
            <a:off x="2057400" y="3390900"/>
            <a:ext cx="8204200" cy="1803400"/>
            <a:chOff x="1498600" y="3526559"/>
            <a:chExt cx="8204200" cy="1803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F719FA6-D814-410C-A753-E4DED398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8600" y="3526559"/>
              <a:ext cx="5511800" cy="180340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9543F8D-BC8E-4C5A-AD85-6EE4C195371C}"/>
                </a:ext>
              </a:extLst>
            </p:cNvPr>
            <p:cNvGrpSpPr/>
            <p:nvPr/>
          </p:nvGrpSpPr>
          <p:grpSpPr>
            <a:xfrm>
              <a:off x="2057400" y="3717059"/>
              <a:ext cx="7645400" cy="1409700"/>
              <a:chOff x="2057400" y="3717059"/>
              <a:chExt cx="7645400" cy="1409700"/>
            </a:xfrm>
          </p:grpSpPr>
          <p:pic>
            <p:nvPicPr>
              <p:cNvPr id="16" name="Picture 21">
                <a:extLst>
                  <a:ext uri="{FF2B5EF4-FFF2-40B4-BE49-F238E27FC236}">
                    <a16:creationId xmlns:a16="http://schemas.microsoft.com/office/drawing/2014/main" id="{FE22378C-DA86-4549-9E1D-99292767A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5000"/>
              </a:blip>
              <a:stretch>
                <a:fillRect/>
              </a:stretch>
            </p:blipFill>
            <p:spPr>
              <a:xfrm>
                <a:off x="2057400" y="4148859"/>
                <a:ext cx="4570336" cy="12700"/>
              </a:xfrm>
              <a:prstGeom prst="rect">
                <a:avLst/>
              </a:prstGeom>
            </p:spPr>
          </p:pic>
          <p:pic>
            <p:nvPicPr>
              <p:cNvPr id="18" name="Picture 22">
                <a:extLst>
                  <a:ext uri="{FF2B5EF4-FFF2-40B4-BE49-F238E27FC236}">
                    <a16:creationId xmlns:a16="http://schemas.microsoft.com/office/drawing/2014/main" id="{51393936-A1C5-4B6C-A61C-D06A3D84D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5000"/>
              </a:blip>
              <a:stretch>
                <a:fillRect/>
              </a:stretch>
            </p:blipFill>
            <p:spPr>
              <a:xfrm>
                <a:off x="2057400" y="4694959"/>
                <a:ext cx="4570336" cy="12700"/>
              </a:xfrm>
              <a:prstGeom prst="rect">
                <a:avLst/>
              </a:prstGeom>
            </p:spPr>
          </p:pic>
          <p:pic>
            <p:nvPicPr>
              <p:cNvPr id="21" name="Picture 24">
                <a:extLst>
                  <a:ext uri="{FF2B5EF4-FFF2-40B4-BE49-F238E27FC236}">
                    <a16:creationId xmlns:a16="http://schemas.microsoft.com/office/drawing/2014/main" id="{7E2EA8BA-E162-45B2-BB31-F0B5346D1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3600" y="4288559"/>
                <a:ext cx="304800" cy="292100"/>
              </a:xfrm>
              <a:prstGeom prst="rect">
                <a:avLst/>
              </a:prstGeom>
            </p:spPr>
          </p:pic>
          <p:pic>
            <p:nvPicPr>
              <p:cNvPr id="22" name="Picture 25">
                <a:extLst>
                  <a:ext uri="{FF2B5EF4-FFF2-40B4-BE49-F238E27FC236}">
                    <a16:creationId xmlns:a16="http://schemas.microsoft.com/office/drawing/2014/main" id="{2BDD914A-A757-4D55-BBAA-80A412C15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3600" y="4809259"/>
                <a:ext cx="304800" cy="292100"/>
              </a:xfrm>
              <a:prstGeom prst="rect">
                <a:avLst/>
              </a:prstGeom>
            </p:spPr>
          </p:pic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82F394C-E234-4631-AD2D-AF02252C9F0C}"/>
                  </a:ext>
                </a:extLst>
              </p:cNvPr>
              <p:cNvSpPr txBox="1"/>
              <p:nvPr/>
            </p:nvSpPr>
            <p:spPr>
              <a:xfrm>
                <a:off x="2552700" y="3717059"/>
                <a:ext cx="71501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6240"/>
                  </a:lnSpc>
                </a:pPr>
                <a:r>
                  <a:rPr lang="ko-KR" altLang="en-US" sz="2400" spc="-200" dirty="0">
                    <a:solidFill>
                      <a:srgbClr val="485EE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준비 및 기획</a:t>
                </a:r>
                <a:endParaRPr lang="en-US" sz="2400" b="0" i="0" u="none" strike="noStrike" spc="-200" dirty="0">
                  <a:solidFill>
                    <a:srgbClr val="343434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7D064E-CA42-4220-9D4E-6414D6EDEE62}"/>
                  </a:ext>
                </a:extLst>
              </p:cNvPr>
              <p:cNvSpPr txBox="1"/>
              <p:nvPr/>
            </p:nvSpPr>
            <p:spPr>
              <a:xfrm>
                <a:off x="2552700" y="4225059"/>
                <a:ext cx="71501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r>
                  <a:rPr lang="en-US" altLang="ko-KR" sz="2400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2025-02-12 ~ 2025-02-13</a:t>
                </a:r>
              </a:p>
            </p:txBody>
          </p:sp>
          <p:sp>
            <p:nvSpPr>
              <p:cNvPr id="31" name="TextBox 28">
                <a:extLst>
                  <a:ext uri="{FF2B5EF4-FFF2-40B4-BE49-F238E27FC236}">
                    <a16:creationId xmlns:a16="http://schemas.microsoft.com/office/drawing/2014/main" id="{9DDB2AF7-E376-4AB1-B725-A0112E9B0AF9}"/>
                  </a:ext>
                </a:extLst>
              </p:cNvPr>
              <p:cNvSpPr txBox="1"/>
              <p:nvPr/>
            </p:nvSpPr>
            <p:spPr>
              <a:xfrm>
                <a:off x="2552700" y="4758459"/>
                <a:ext cx="71501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r>
                  <a:rPr lang="ko-KR" altLang="en-US" sz="2400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주제 선정 및 역할 분담</a:t>
                </a:r>
              </a:p>
            </p:txBody>
          </p:sp>
          <p:pic>
            <p:nvPicPr>
              <p:cNvPr id="32" name="Picture 16">
                <a:extLst>
                  <a:ext uri="{FF2B5EF4-FFF2-40B4-BE49-F238E27FC236}">
                    <a16:creationId xmlns:a16="http://schemas.microsoft.com/office/drawing/2014/main" id="{26FD983C-1CC8-4340-99FB-736AB11C1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586CF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2094345" y="3767859"/>
                <a:ext cx="330200" cy="330200"/>
              </a:xfrm>
              <a:prstGeom prst="rect">
                <a:avLst/>
              </a:prstGeom>
            </p:spPr>
          </p:pic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3931308-7FD8-44A0-AB03-616D7697CE6A}"/>
              </a:ext>
            </a:extLst>
          </p:cNvPr>
          <p:cNvGrpSpPr/>
          <p:nvPr/>
        </p:nvGrpSpPr>
        <p:grpSpPr>
          <a:xfrm>
            <a:off x="9220200" y="8045450"/>
            <a:ext cx="8204200" cy="1803400"/>
            <a:chOff x="7843472" y="8083988"/>
            <a:chExt cx="8204200" cy="1803400"/>
          </a:xfrm>
        </p:grpSpPr>
        <p:pic>
          <p:nvPicPr>
            <p:cNvPr id="77" name="Picture 14">
              <a:extLst>
                <a:ext uri="{FF2B5EF4-FFF2-40B4-BE49-F238E27FC236}">
                  <a16:creationId xmlns:a16="http://schemas.microsoft.com/office/drawing/2014/main" id="{146D2862-27F8-4CD4-A3B7-4A9F7F0E8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3472" y="8083988"/>
              <a:ext cx="5511800" cy="1803400"/>
            </a:xfrm>
            <a:prstGeom prst="rect">
              <a:avLst/>
            </a:prstGeom>
          </p:spPr>
        </p:pic>
        <p:pic>
          <p:nvPicPr>
            <p:cNvPr id="78" name="Picture 21">
              <a:extLst>
                <a:ext uri="{FF2B5EF4-FFF2-40B4-BE49-F238E27FC236}">
                  <a16:creationId xmlns:a16="http://schemas.microsoft.com/office/drawing/2014/main" id="{1BBE982F-1E54-4510-AD84-8EE45231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>
              <a:off x="8402272" y="8706288"/>
              <a:ext cx="4570336" cy="12700"/>
            </a:xfrm>
            <a:prstGeom prst="rect">
              <a:avLst/>
            </a:prstGeom>
          </p:spPr>
        </p:pic>
        <p:pic>
          <p:nvPicPr>
            <p:cNvPr id="79" name="Picture 22">
              <a:extLst>
                <a:ext uri="{FF2B5EF4-FFF2-40B4-BE49-F238E27FC236}">
                  <a16:creationId xmlns:a16="http://schemas.microsoft.com/office/drawing/2014/main" id="{E8F46735-3FBB-4A57-B434-1B9D19C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>
              <a:off x="8402272" y="9252388"/>
              <a:ext cx="4570336" cy="12700"/>
            </a:xfrm>
            <a:prstGeom prst="rect">
              <a:avLst/>
            </a:prstGeom>
          </p:spPr>
        </p:pic>
        <p:pic>
          <p:nvPicPr>
            <p:cNvPr id="80" name="Picture 24">
              <a:extLst>
                <a:ext uri="{FF2B5EF4-FFF2-40B4-BE49-F238E27FC236}">
                  <a16:creationId xmlns:a16="http://schemas.microsoft.com/office/drawing/2014/main" id="{9D388CEF-BEEC-4CD4-BCE9-1C2BFBB5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8472" y="8845988"/>
              <a:ext cx="304800" cy="292100"/>
            </a:xfrm>
            <a:prstGeom prst="rect">
              <a:avLst/>
            </a:prstGeom>
          </p:spPr>
        </p:pic>
        <p:pic>
          <p:nvPicPr>
            <p:cNvPr id="81" name="Picture 25">
              <a:extLst>
                <a:ext uri="{FF2B5EF4-FFF2-40B4-BE49-F238E27FC236}">
                  <a16:creationId xmlns:a16="http://schemas.microsoft.com/office/drawing/2014/main" id="{4AC7C8DA-A545-4CD8-A230-DF1A8663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8472" y="9366688"/>
              <a:ext cx="304800" cy="292100"/>
            </a:xfrm>
            <a:prstGeom prst="rect">
              <a:avLst/>
            </a:prstGeom>
          </p:spPr>
        </p:pic>
        <p:sp>
          <p:nvSpPr>
            <p:cNvPr id="82" name="TextBox 26">
              <a:extLst>
                <a:ext uri="{FF2B5EF4-FFF2-40B4-BE49-F238E27FC236}">
                  <a16:creationId xmlns:a16="http://schemas.microsoft.com/office/drawing/2014/main" id="{F328F843-A5D7-4736-905C-7E4C0E38479E}"/>
                </a:ext>
              </a:extLst>
            </p:cNvPr>
            <p:cNvSpPr txBox="1"/>
            <p:nvPr/>
          </p:nvSpPr>
          <p:spPr>
            <a:xfrm>
              <a:off x="8897572" y="8274488"/>
              <a:ext cx="71501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6240"/>
                </a:lnSpc>
              </a:pPr>
              <a:r>
                <a:rPr lang="ko-KR" altLang="en-US" sz="2400" b="0" i="0" u="none" strike="noStrike" spc="-200" dirty="0">
                  <a:solidFill>
                    <a:srgbClr val="485EE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최종 발표</a:t>
              </a:r>
              <a:endParaRPr lang="en-US" sz="2400" b="0" i="0" u="none" strike="noStrike" spc="-200" dirty="0">
                <a:solidFill>
                  <a:srgbClr val="34343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B26183B-0956-4BCF-8236-0D73A99DB1F5}"/>
                </a:ext>
              </a:extLst>
            </p:cNvPr>
            <p:cNvSpPr txBox="1"/>
            <p:nvPr/>
          </p:nvSpPr>
          <p:spPr>
            <a:xfrm>
              <a:off x="8897572" y="8782488"/>
              <a:ext cx="71501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altLang="ko-KR" sz="2400" dirty="0"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2025-02-25</a:t>
              </a:r>
            </a:p>
          </p:txBody>
        </p:sp>
        <p:sp>
          <p:nvSpPr>
            <p:cNvPr id="84" name="TextBox 28">
              <a:extLst>
                <a:ext uri="{FF2B5EF4-FFF2-40B4-BE49-F238E27FC236}">
                  <a16:creationId xmlns:a16="http://schemas.microsoft.com/office/drawing/2014/main" id="{302C06A2-8745-478D-85FC-1EA6B54BB117}"/>
                </a:ext>
              </a:extLst>
            </p:cNvPr>
            <p:cNvSpPr txBox="1"/>
            <p:nvPr/>
          </p:nvSpPr>
          <p:spPr>
            <a:xfrm>
              <a:off x="8897572" y="9315888"/>
              <a:ext cx="71501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ko-KR" altLang="en-US" sz="2400" dirty="0"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발표</a:t>
              </a:r>
            </a:p>
          </p:txBody>
        </p:sp>
        <p:pic>
          <p:nvPicPr>
            <p:cNvPr id="88" name="Picture 16">
              <a:extLst>
                <a:ext uri="{FF2B5EF4-FFF2-40B4-BE49-F238E27FC236}">
                  <a16:creationId xmlns:a16="http://schemas.microsoft.com/office/drawing/2014/main" id="{14A4B899-065E-48C2-AB22-5D55A5C0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586C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453072" y="8335531"/>
              <a:ext cx="330200" cy="330200"/>
            </a:xfrm>
            <a:prstGeom prst="rect">
              <a:avLst/>
            </a:prstGeom>
          </p:spPr>
        </p:pic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4C8DF96-8EE7-4456-BC89-C41B927D66A2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>
            <a:off x="7569200" y="4292600"/>
            <a:ext cx="131618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62580CF-AE4D-4953-9AB3-FFCD334557BF}"/>
              </a:ext>
            </a:extLst>
          </p:cNvPr>
          <p:cNvCxnSpPr>
            <a:cxnSpLocks/>
          </p:cNvCxnSpPr>
          <p:nvPr/>
        </p:nvCxnSpPr>
        <p:spPr>
          <a:xfrm>
            <a:off x="9279659" y="6680200"/>
            <a:ext cx="131618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D9C8CF7A-2ABF-4A11-A4F8-28013A8C5156}"/>
              </a:ext>
            </a:extLst>
          </p:cNvPr>
          <p:cNvCxnSpPr>
            <a:cxnSpLocks/>
          </p:cNvCxnSpPr>
          <p:nvPr/>
        </p:nvCxnSpPr>
        <p:spPr>
          <a:xfrm>
            <a:off x="7891318" y="8972550"/>
            <a:ext cx="131618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2E8D166-EA2A-447A-9078-C8382751BE7D}"/>
              </a:ext>
            </a:extLst>
          </p:cNvPr>
          <p:cNvGrpSpPr/>
          <p:nvPr/>
        </p:nvGrpSpPr>
        <p:grpSpPr>
          <a:xfrm>
            <a:off x="11370541" y="4292600"/>
            <a:ext cx="5404495" cy="2746947"/>
            <a:chOff x="12432579" y="3891561"/>
            <a:chExt cx="4259405" cy="3481947"/>
          </a:xfrm>
        </p:grpSpPr>
        <p:sp>
          <p:nvSpPr>
            <p:cNvPr id="131" name="원호 130">
              <a:extLst>
                <a:ext uri="{FF2B5EF4-FFF2-40B4-BE49-F238E27FC236}">
                  <a16:creationId xmlns:a16="http://schemas.microsoft.com/office/drawing/2014/main" id="{E5AE1073-C0EE-4F65-B9C1-19969D2592B0}"/>
                </a:ext>
              </a:extLst>
            </p:cNvPr>
            <p:cNvSpPr/>
            <p:nvPr/>
          </p:nvSpPr>
          <p:spPr>
            <a:xfrm>
              <a:off x="12432579" y="3892550"/>
              <a:ext cx="4259405" cy="3480958"/>
            </a:xfrm>
            <a:prstGeom prst="arc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>
              <a:extLst>
                <a:ext uri="{FF2B5EF4-FFF2-40B4-BE49-F238E27FC236}">
                  <a16:creationId xmlns:a16="http://schemas.microsoft.com/office/drawing/2014/main" id="{11B3B612-ED1A-4C95-850B-0E925C4CF0B4}"/>
                </a:ext>
              </a:extLst>
            </p:cNvPr>
            <p:cNvSpPr/>
            <p:nvPr/>
          </p:nvSpPr>
          <p:spPr>
            <a:xfrm flipV="1">
              <a:off x="12432579" y="3891561"/>
              <a:ext cx="4259405" cy="3480958"/>
            </a:xfrm>
            <a:prstGeom prst="arc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F49D22-8BCD-46D4-A5C3-7B5EBA264439}"/>
              </a:ext>
            </a:extLst>
          </p:cNvPr>
          <p:cNvGrpSpPr/>
          <p:nvPr/>
        </p:nvGrpSpPr>
        <p:grpSpPr>
          <a:xfrm>
            <a:off x="8885382" y="3390900"/>
            <a:ext cx="8204200" cy="1803400"/>
            <a:chOff x="7696200" y="3497261"/>
            <a:chExt cx="8204200" cy="1803400"/>
          </a:xfrm>
        </p:grpSpPr>
        <p:pic>
          <p:nvPicPr>
            <p:cNvPr id="45" name="Picture 14">
              <a:extLst>
                <a:ext uri="{FF2B5EF4-FFF2-40B4-BE49-F238E27FC236}">
                  <a16:creationId xmlns:a16="http://schemas.microsoft.com/office/drawing/2014/main" id="{33D186AA-1950-434E-91A5-183FD883E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6200" y="3497261"/>
              <a:ext cx="5511800" cy="1803400"/>
            </a:xfrm>
            <a:prstGeom prst="rect">
              <a:avLst/>
            </a:prstGeom>
          </p:spPr>
        </p:pic>
        <p:pic>
          <p:nvPicPr>
            <p:cNvPr id="46" name="Picture 21">
              <a:extLst>
                <a:ext uri="{FF2B5EF4-FFF2-40B4-BE49-F238E27FC236}">
                  <a16:creationId xmlns:a16="http://schemas.microsoft.com/office/drawing/2014/main" id="{1C35C5E0-5C1C-4DF8-87E7-46967B899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>
              <a:off x="8255000" y="4119561"/>
              <a:ext cx="4570336" cy="12700"/>
            </a:xfrm>
            <a:prstGeom prst="rect">
              <a:avLst/>
            </a:prstGeom>
          </p:spPr>
        </p:pic>
        <p:pic>
          <p:nvPicPr>
            <p:cNvPr id="47" name="Picture 22">
              <a:extLst>
                <a:ext uri="{FF2B5EF4-FFF2-40B4-BE49-F238E27FC236}">
                  <a16:creationId xmlns:a16="http://schemas.microsoft.com/office/drawing/2014/main" id="{8E0B2620-5D4F-4C60-9459-F15DB30C7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>
              <a:off x="8255000" y="4665661"/>
              <a:ext cx="4570336" cy="12700"/>
            </a:xfrm>
            <a:prstGeom prst="rect">
              <a:avLst/>
            </a:prstGeom>
          </p:spPr>
        </p:pic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59171E4D-C0FA-4165-92CC-DB8ED1D88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1200" y="4259261"/>
              <a:ext cx="304800" cy="292100"/>
            </a:xfrm>
            <a:prstGeom prst="rect">
              <a:avLst/>
            </a:prstGeom>
          </p:spPr>
        </p:pic>
        <p:pic>
          <p:nvPicPr>
            <p:cNvPr id="49" name="Picture 25">
              <a:extLst>
                <a:ext uri="{FF2B5EF4-FFF2-40B4-BE49-F238E27FC236}">
                  <a16:creationId xmlns:a16="http://schemas.microsoft.com/office/drawing/2014/main" id="{79428588-CFBB-4E87-AAD4-C4383C965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1200" y="4779961"/>
              <a:ext cx="304800" cy="292100"/>
            </a:xfrm>
            <a:prstGeom prst="rect">
              <a:avLst/>
            </a:prstGeom>
          </p:spPr>
        </p:pic>
        <p:sp>
          <p:nvSpPr>
            <p:cNvPr id="50" name="TextBox 26">
              <a:extLst>
                <a:ext uri="{FF2B5EF4-FFF2-40B4-BE49-F238E27FC236}">
                  <a16:creationId xmlns:a16="http://schemas.microsoft.com/office/drawing/2014/main" id="{42BC2D85-5E20-4EF9-9F7E-08C8E2DBA431}"/>
                </a:ext>
              </a:extLst>
            </p:cNvPr>
            <p:cNvSpPr txBox="1"/>
            <p:nvPr/>
          </p:nvSpPr>
          <p:spPr>
            <a:xfrm>
              <a:off x="8750300" y="3687761"/>
              <a:ext cx="71501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06240"/>
                </a:lnSpc>
              </a:pPr>
              <a:r>
                <a:rPr lang="en-US" sz="2400" spc="-200" dirty="0">
                  <a:solidFill>
                    <a:srgbClr val="485EE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PLC  </a:t>
              </a:r>
              <a:r>
                <a:rPr lang="ko-KR" altLang="en-US" sz="2400" spc="-200" dirty="0">
                  <a:solidFill>
                    <a:srgbClr val="485EE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회로 설계 및 구현</a:t>
              </a:r>
              <a:endParaRPr lang="en-US" altLang="ko-KR" sz="2400" spc="-2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C3AC429-465E-4FFC-8D67-4A6BBCF08254}"/>
                </a:ext>
              </a:extLst>
            </p:cNvPr>
            <p:cNvSpPr txBox="1"/>
            <p:nvPr/>
          </p:nvSpPr>
          <p:spPr>
            <a:xfrm>
              <a:off x="8750300" y="4195761"/>
              <a:ext cx="71501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altLang="ko-KR" sz="2400" dirty="0"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2025-02-14 ~ 2025-02-19</a:t>
              </a:r>
            </a:p>
          </p:txBody>
        </p:sp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EEE1216E-80B5-49E6-88CD-D656B2AE3856}"/>
                </a:ext>
              </a:extLst>
            </p:cNvPr>
            <p:cNvSpPr txBox="1"/>
            <p:nvPr/>
          </p:nvSpPr>
          <p:spPr>
            <a:xfrm>
              <a:off x="8750300" y="4729161"/>
              <a:ext cx="71501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altLang="ko-KR" sz="2400" dirty="0"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PLC </a:t>
              </a:r>
              <a:r>
                <a:rPr lang="ko-KR" altLang="en-US" sz="2400" dirty="0"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회로 구성</a:t>
              </a:r>
              <a:endParaRPr lang="en-US" altLang="ko-KR" sz="240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85" name="Picture 16">
              <a:extLst>
                <a:ext uri="{FF2B5EF4-FFF2-40B4-BE49-F238E27FC236}">
                  <a16:creationId xmlns:a16="http://schemas.microsoft.com/office/drawing/2014/main" id="{EF0EA9AB-6913-4AB4-AD7C-25E8A630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586C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275781" y="3738561"/>
              <a:ext cx="330200" cy="3302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353605-8A2F-4526-8C65-4A2F125FF764}"/>
              </a:ext>
            </a:extLst>
          </p:cNvPr>
          <p:cNvGrpSpPr/>
          <p:nvPr/>
        </p:nvGrpSpPr>
        <p:grpSpPr>
          <a:xfrm>
            <a:off x="10591800" y="5772150"/>
            <a:ext cx="8204200" cy="1803400"/>
            <a:chOff x="3450936" y="5991387"/>
            <a:chExt cx="8204200" cy="18034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217E15-46B1-402F-BA2D-FFA90FC90BA1}"/>
                </a:ext>
              </a:extLst>
            </p:cNvPr>
            <p:cNvGrpSpPr/>
            <p:nvPr/>
          </p:nvGrpSpPr>
          <p:grpSpPr>
            <a:xfrm>
              <a:off x="3450936" y="5991387"/>
              <a:ext cx="8204200" cy="1803400"/>
              <a:chOff x="1600200" y="5770131"/>
              <a:chExt cx="8204200" cy="1803400"/>
            </a:xfrm>
          </p:grpSpPr>
          <p:pic>
            <p:nvPicPr>
              <p:cNvPr id="33" name="Picture 14">
                <a:extLst>
                  <a:ext uri="{FF2B5EF4-FFF2-40B4-BE49-F238E27FC236}">
                    <a16:creationId xmlns:a16="http://schemas.microsoft.com/office/drawing/2014/main" id="{158CBB7D-443C-4EC9-B3F6-44126D380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0200" y="5770131"/>
                <a:ext cx="5511800" cy="1803400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2B1C792-947F-481B-A030-7C0162F63090}"/>
                  </a:ext>
                </a:extLst>
              </p:cNvPr>
              <p:cNvGrpSpPr/>
              <p:nvPr/>
            </p:nvGrpSpPr>
            <p:grpSpPr>
              <a:xfrm>
                <a:off x="2159000" y="5960631"/>
                <a:ext cx="7645400" cy="1409700"/>
                <a:chOff x="2159000" y="5960631"/>
                <a:chExt cx="7645400" cy="1409700"/>
              </a:xfrm>
            </p:grpSpPr>
            <p:pic>
              <p:nvPicPr>
                <p:cNvPr id="37" name="Picture 21">
                  <a:extLst>
                    <a:ext uri="{FF2B5EF4-FFF2-40B4-BE49-F238E27FC236}">
                      <a16:creationId xmlns:a16="http://schemas.microsoft.com/office/drawing/2014/main" id="{31AA8766-4D5E-4BD2-937E-272CF4556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alphaModFix amt="25000"/>
                </a:blip>
                <a:stretch>
                  <a:fillRect/>
                </a:stretch>
              </p:blipFill>
              <p:spPr>
                <a:xfrm>
                  <a:off x="2159000" y="6392431"/>
                  <a:ext cx="4570336" cy="12700"/>
                </a:xfrm>
                <a:prstGeom prst="rect">
                  <a:avLst/>
                </a:prstGeom>
              </p:spPr>
            </p:pic>
            <p:pic>
              <p:nvPicPr>
                <p:cNvPr id="38" name="Picture 22">
                  <a:extLst>
                    <a:ext uri="{FF2B5EF4-FFF2-40B4-BE49-F238E27FC236}">
                      <a16:creationId xmlns:a16="http://schemas.microsoft.com/office/drawing/2014/main" id="{3BCA445E-D838-4DFF-AE42-8ACCB89F2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alphaModFix amt="25000"/>
                </a:blip>
                <a:stretch>
                  <a:fillRect/>
                </a:stretch>
              </p:blipFill>
              <p:spPr>
                <a:xfrm>
                  <a:off x="2159000" y="6938531"/>
                  <a:ext cx="4570336" cy="12700"/>
                </a:xfrm>
                <a:prstGeom prst="rect">
                  <a:avLst/>
                </a:prstGeom>
              </p:spPr>
            </p:pic>
            <p:pic>
              <p:nvPicPr>
                <p:cNvPr id="40" name="Picture 25">
                  <a:extLst>
                    <a:ext uri="{FF2B5EF4-FFF2-40B4-BE49-F238E27FC236}">
                      <a16:creationId xmlns:a16="http://schemas.microsoft.com/office/drawing/2014/main" id="{6728DF3C-1633-4EC9-AF62-B7884C7C61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5200" y="7052831"/>
                  <a:ext cx="304800" cy="292100"/>
                </a:xfrm>
                <a:prstGeom prst="rect">
                  <a:avLst/>
                </a:prstGeom>
              </p:spPr>
            </p:pic>
            <p:sp>
              <p:nvSpPr>
                <p:cNvPr id="41" name="TextBox 26">
                  <a:extLst>
                    <a:ext uri="{FF2B5EF4-FFF2-40B4-BE49-F238E27FC236}">
                      <a16:creationId xmlns:a16="http://schemas.microsoft.com/office/drawing/2014/main" id="{7E1AE516-8A13-4925-B190-83250333EB24}"/>
                    </a:ext>
                  </a:extLst>
                </p:cNvPr>
                <p:cNvSpPr txBox="1"/>
                <p:nvPr/>
              </p:nvSpPr>
              <p:spPr>
                <a:xfrm>
                  <a:off x="2654300" y="5960631"/>
                  <a:ext cx="7150100" cy="3683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l">
                    <a:lnSpc>
                      <a:spcPct val="106240"/>
                    </a:lnSpc>
                  </a:pPr>
                  <a:r>
                    <a:rPr lang="en-US" sz="2400" b="0" i="0" u="none" strike="noStrike" spc="-200" dirty="0">
                      <a:solidFill>
                        <a:srgbClr val="485EEE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HMI</a:t>
                  </a:r>
                  <a:r>
                    <a:rPr lang="ko-KR" altLang="en-US" sz="2400" b="0" i="0" u="none" strike="noStrike" spc="-200" dirty="0">
                      <a:solidFill>
                        <a:srgbClr val="485EEE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 </a:t>
                  </a:r>
                  <a:r>
                    <a:rPr lang="ko-KR" altLang="en-US" sz="2400" spc="-200" dirty="0">
                      <a:solidFill>
                        <a:srgbClr val="485EEE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설계</a:t>
                  </a:r>
                  <a:r>
                    <a:rPr lang="ko-KR" altLang="en-US" sz="2400" b="0" i="0" u="none" strike="noStrike" spc="-200" dirty="0">
                      <a:solidFill>
                        <a:srgbClr val="485EEE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 및 개발</a:t>
                  </a:r>
                  <a:endParaRPr lang="en-US" sz="2400" b="0" i="0" u="none" strike="noStrike" spc="-200" dirty="0">
                    <a:solidFill>
                      <a:srgbClr val="343434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9E04823-92AF-4E1D-93C3-5E19A97E55C5}"/>
                    </a:ext>
                  </a:extLst>
                </p:cNvPr>
                <p:cNvSpPr txBox="1"/>
                <p:nvPr/>
              </p:nvSpPr>
              <p:spPr>
                <a:xfrm>
                  <a:off x="2654300" y="6468631"/>
                  <a:ext cx="7150100" cy="3683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r>
                    <a:rPr lang="en-US" altLang="ko-KR" sz="2400" dirty="0">
                      <a:effectLst/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2025-02-16 ~ 2025-02-20</a:t>
                  </a:r>
                </a:p>
              </p:txBody>
            </p:sp>
            <p:sp>
              <p:nvSpPr>
                <p:cNvPr id="43" name="TextBox 28">
                  <a:extLst>
                    <a:ext uri="{FF2B5EF4-FFF2-40B4-BE49-F238E27FC236}">
                      <a16:creationId xmlns:a16="http://schemas.microsoft.com/office/drawing/2014/main" id="{E1E39EDB-C14B-4CE6-BE78-B614E5A4BA98}"/>
                    </a:ext>
                  </a:extLst>
                </p:cNvPr>
                <p:cNvSpPr txBox="1"/>
                <p:nvPr/>
              </p:nvSpPr>
              <p:spPr>
                <a:xfrm>
                  <a:off x="2654300" y="7002031"/>
                  <a:ext cx="7150100" cy="3683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r>
                    <a:rPr lang="en-US" altLang="ko-KR" sz="2400" dirty="0">
                      <a:effectLst/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HMI </a:t>
                  </a:r>
                  <a:r>
                    <a:rPr lang="ko-KR" altLang="en-US" sz="2400" dirty="0">
                      <a:effectLst/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화면 작화</a:t>
                  </a:r>
                  <a:r>
                    <a:rPr lang="en-US" altLang="ko-KR" sz="2400" dirty="0">
                      <a:effectLst/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, </a:t>
                  </a:r>
                  <a:r>
                    <a:rPr lang="ko-KR" altLang="en-US" sz="2400" dirty="0">
                      <a:effectLst/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구성</a:t>
                  </a:r>
                </a:p>
              </p:txBody>
            </p:sp>
            <p:pic>
              <p:nvPicPr>
                <p:cNvPr id="44" name="Picture 16">
                  <a:extLst>
                    <a:ext uri="{FF2B5EF4-FFF2-40B4-BE49-F238E27FC236}">
                      <a16:creationId xmlns:a16="http://schemas.microsoft.com/office/drawing/2014/main" id="{40111D8A-EC1B-40CD-AB96-CD5FAF1AE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prstClr val="black"/>
                    <a:srgbClr val="586CF0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p:blipFill>
              <p:spPr>
                <a:xfrm>
                  <a:off x="2159000" y="5985454"/>
                  <a:ext cx="330200" cy="330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9" name="Picture 24">
              <a:extLst>
                <a:ext uri="{FF2B5EF4-FFF2-40B4-BE49-F238E27FC236}">
                  <a16:creationId xmlns:a16="http://schemas.microsoft.com/office/drawing/2014/main" id="{36DA08FC-F6F1-45B2-A831-63218BFD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6513" y="6724536"/>
              <a:ext cx="304800" cy="292100"/>
            </a:xfrm>
            <a:prstGeom prst="rect">
              <a:avLst/>
            </a:prstGeom>
          </p:spPr>
        </p:pic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545EFA4-4E0F-41FD-86AB-B5284ACEBCC9}"/>
              </a:ext>
            </a:extLst>
          </p:cNvPr>
          <p:cNvGrpSpPr/>
          <p:nvPr/>
        </p:nvGrpSpPr>
        <p:grpSpPr>
          <a:xfrm flipH="1">
            <a:off x="1453505" y="6600253"/>
            <a:ext cx="5404495" cy="2746947"/>
            <a:chOff x="12432579" y="3891561"/>
            <a:chExt cx="4259405" cy="3481947"/>
          </a:xfrm>
        </p:grpSpPr>
        <p:sp>
          <p:nvSpPr>
            <p:cNvPr id="135" name="원호 134">
              <a:extLst>
                <a:ext uri="{FF2B5EF4-FFF2-40B4-BE49-F238E27FC236}">
                  <a16:creationId xmlns:a16="http://schemas.microsoft.com/office/drawing/2014/main" id="{4760F783-BE9D-4FFD-9A73-6B988A46975E}"/>
                </a:ext>
              </a:extLst>
            </p:cNvPr>
            <p:cNvSpPr/>
            <p:nvPr/>
          </p:nvSpPr>
          <p:spPr>
            <a:xfrm>
              <a:off x="12432579" y="3892550"/>
              <a:ext cx="4259405" cy="3480958"/>
            </a:xfrm>
            <a:prstGeom prst="arc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원호 135">
              <a:extLst>
                <a:ext uri="{FF2B5EF4-FFF2-40B4-BE49-F238E27FC236}">
                  <a16:creationId xmlns:a16="http://schemas.microsoft.com/office/drawing/2014/main" id="{A2FE178E-0F40-48B4-B3B8-4BEF8B02C41C}"/>
                </a:ext>
              </a:extLst>
            </p:cNvPr>
            <p:cNvSpPr/>
            <p:nvPr/>
          </p:nvSpPr>
          <p:spPr>
            <a:xfrm flipV="1">
              <a:off x="12432579" y="3891561"/>
              <a:ext cx="4259405" cy="3480958"/>
            </a:xfrm>
            <a:prstGeom prst="arc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078081-E16E-42E6-ACC7-53C5CB24A9E1}"/>
              </a:ext>
            </a:extLst>
          </p:cNvPr>
          <p:cNvGrpSpPr/>
          <p:nvPr/>
        </p:nvGrpSpPr>
        <p:grpSpPr>
          <a:xfrm>
            <a:off x="3810000" y="5749353"/>
            <a:ext cx="8204200" cy="1803400"/>
            <a:chOff x="7730836" y="5725829"/>
            <a:chExt cx="8204200" cy="1803400"/>
          </a:xfrm>
        </p:grpSpPr>
        <p:pic>
          <p:nvPicPr>
            <p:cNvPr id="61" name="Picture 14">
              <a:extLst>
                <a:ext uri="{FF2B5EF4-FFF2-40B4-BE49-F238E27FC236}">
                  <a16:creationId xmlns:a16="http://schemas.microsoft.com/office/drawing/2014/main" id="{E64BA380-8306-48E1-B682-D08B755F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0836" y="5725829"/>
              <a:ext cx="5511800" cy="1803400"/>
            </a:xfrm>
            <a:prstGeom prst="rect">
              <a:avLst/>
            </a:prstGeom>
          </p:spPr>
        </p:pic>
        <p:pic>
          <p:nvPicPr>
            <p:cNvPr id="65" name="Picture 25">
              <a:extLst>
                <a:ext uri="{FF2B5EF4-FFF2-40B4-BE49-F238E27FC236}">
                  <a16:creationId xmlns:a16="http://schemas.microsoft.com/office/drawing/2014/main" id="{27F6D248-0532-4664-AE47-28B2B315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5836" y="7008529"/>
              <a:ext cx="304800" cy="292100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1A231F-6B21-458D-B584-FAB1C171B0C2}"/>
                </a:ext>
              </a:extLst>
            </p:cNvPr>
            <p:cNvGrpSpPr/>
            <p:nvPr/>
          </p:nvGrpSpPr>
          <p:grpSpPr>
            <a:xfrm>
              <a:off x="8289636" y="5916329"/>
              <a:ext cx="7645400" cy="1409700"/>
              <a:chOff x="8289636" y="5916329"/>
              <a:chExt cx="7645400" cy="1409700"/>
            </a:xfrm>
          </p:grpSpPr>
          <p:pic>
            <p:nvPicPr>
              <p:cNvPr id="62" name="Picture 21">
                <a:extLst>
                  <a:ext uri="{FF2B5EF4-FFF2-40B4-BE49-F238E27FC236}">
                    <a16:creationId xmlns:a16="http://schemas.microsoft.com/office/drawing/2014/main" id="{2B586A34-39C4-4DFC-9378-BAC72E4EE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5000"/>
              </a:blip>
              <a:stretch>
                <a:fillRect/>
              </a:stretch>
            </p:blipFill>
            <p:spPr>
              <a:xfrm>
                <a:off x="8289636" y="6348129"/>
                <a:ext cx="4570336" cy="12700"/>
              </a:xfrm>
              <a:prstGeom prst="rect">
                <a:avLst/>
              </a:prstGeom>
            </p:spPr>
          </p:pic>
          <p:pic>
            <p:nvPicPr>
              <p:cNvPr id="63" name="Picture 22">
                <a:extLst>
                  <a:ext uri="{FF2B5EF4-FFF2-40B4-BE49-F238E27FC236}">
                    <a16:creationId xmlns:a16="http://schemas.microsoft.com/office/drawing/2014/main" id="{C53D9232-E662-42EB-AD9A-D5CA420A2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5000"/>
              </a:blip>
              <a:stretch>
                <a:fillRect/>
              </a:stretch>
            </p:blipFill>
            <p:spPr>
              <a:xfrm>
                <a:off x="8289636" y="6894229"/>
                <a:ext cx="4570336" cy="12700"/>
              </a:xfrm>
              <a:prstGeom prst="rect">
                <a:avLst/>
              </a:prstGeom>
            </p:spPr>
          </p:pic>
          <p:pic>
            <p:nvPicPr>
              <p:cNvPr id="64" name="Picture 24">
                <a:extLst>
                  <a:ext uri="{FF2B5EF4-FFF2-40B4-BE49-F238E27FC236}">
                    <a16:creationId xmlns:a16="http://schemas.microsoft.com/office/drawing/2014/main" id="{36E35A91-5EF2-434E-AD19-0A045CB7A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65836" y="6487829"/>
                <a:ext cx="304800" cy="292100"/>
              </a:xfrm>
              <a:prstGeom prst="rect">
                <a:avLst/>
              </a:prstGeom>
            </p:spPr>
          </p:pic>
          <p:sp>
            <p:nvSpPr>
              <p:cNvPr id="66" name="TextBox 26">
                <a:extLst>
                  <a:ext uri="{FF2B5EF4-FFF2-40B4-BE49-F238E27FC236}">
                    <a16:creationId xmlns:a16="http://schemas.microsoft.com/office/drawing/2014/main" id="{5222E9DE-AD21-4077-AE95-5BF7DF6E9890}"/>
                  </a:ext>
                </a:extLst>
              </p:cNvPr>
              <p:cNvSpPr txBox="1"/>
              <p:nvPr/>
            </p:nvSpPr>
            <p:spPr>
              <a:xfrm>
                <a:off x="8784936" y="5916329"/>
                <a:ext cx="71501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6240"/>
                  </a:lnSpc>
                </a:pPr>
                <a:r>
                  <a:rPr lang="ko-KR" altLang="en-US" sz="2400" spc="-200" dirty="0">
                    <a:solidFill>
                      <a:srgbClr val="485EE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통합 테스트 및 디버깅</a:t>
                </a:r>
                <a:endParaRPr lang="en-US" sz="2400" b="0" i="0" u="none" strike="noStrike" spc="-200" dirty="0">
                  <a:solidFill>
                    <a:srgbClr val="343434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3D6DA6B-0869-499F-83A3-0BBC314C2BC6}"/>
                  </a:ext>
                </a:extLst>
              </p:cNvPr>
              <p:cNvSpPr txBox="1"/>
              <p:nvPr/>
            </p:nvSpPr>
            <p:spPr>
              <a:xfrm>
                <a:off x="8784936" y="6424329"/>
                <a:ext cx="71501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r>
                  <a:rPr lang="en-US" altLang="ko-KR" sz="2400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2025-02-21 ~ 2025-02-22</a:t>
                </a:r>
              </a:p>
            </p:txBody>
          </p:sp>
          <p:sp>
            <p:nvSpPr>
              <p:cNvPr id="68" name="TextBox 28">
                <a:extLst>
                  <a:ext uri="{FF2B5EF4-FFF2-40B4-BE49-F238E27FC236}">
                    <a16:creationId xmlns:a16="http://schemas.microsoft.com/office/drawing/2014/main" id="{4271A745-AB10-4A55-9E83-8497AA44E89A}"/>
                  </a:ext>
                </a:extLst>
              </p:cNvPr>
              <p:cNvSpPr txBox="1"/>
              <p:nvPr/>
            </p:nvSpPr>
            <p:spPr>
              <a:xfrm>
                <a:off x="8784936" y="6957729"/>
                <a:ext cx="71501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r>
                  <a:rPr lang="ko-KR" altLang="en-US" sz="2400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전체 시스템 점검 및 오류 수정</a:t>
                </a:r>
              </a:p>
            </p:txBody>
          </p:sp>
          <p:pic>
            <p:nvPicPr>
              <p:cNvPr id="86" name="Picture 16">
                <a:extLst>
                  <a:ext uri="{FF2B5EF4-FFF2-40B4-BE49-F238E27FC236}">
                    <a16:creationId xmlns:a16="http://schemas.microsoft.com/office/drawing/2014/main" id="{4D5A39F5-96AF-45D6-B1F5-E08A529B7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586CF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8331200" y="5981348"/>
                <a:ext cx="330200" cy="330200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DAAB02-309C-423C-B0A6-A2D1C4DB3AB7}"/>
              </a:ext>
            </a:extLst>
          </p:cNvPr>
          <p:cNvGrpSpPr/>
          <p:nvPr/>
        </p:nvGrpSpPr>
        <p:grpSpPr>
          <a:xfrm>
            <a:off x="2400300" y="8064500"/>
            <a:ext cx="8204200" cy="1803400"/>
            <a:chOff x="1600200" y="8106931"/>
            <a:chExt cx="8204200" cy="1803400"/>
          </a:xfrm>
        </p:grpSpPr>
        <p:pic>
          <p:nvPicPr>
            <p:cNvPr id="69" name="Picture 14">
              <a:extLst>
                <a:ext uri="{FF2B5EF4-FFF2-40B4-BE49-F238E27FC236}">
                  <a16:creationId xmlns:a16="http://schemas.microsoft.com/office/drawing/2014/main" id="{CA022922-ED34-40E6-88D5-34A4D0B6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200" y="8106931"/>
              <a:ext cx="5511800" cy="18034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880CAE8-F8B8-41B1-B71A-A4CD26C19B15}"/>
                </a:ext>
              </a:extLst>
            </p:cNvPr>
            <p:cNvGrpSpPr/>
            <p:nvPr/>
          </p:nvGrpSpPr>
          <p:grpSpPr>
            <a:xfrm>
              <a:off x="2159000" y="8297431"/>
              <a:ext cx="7645400" cy="1409700"/>
              <a:chOff x="2159000" y="8297431"/>
              <a:chExt cx="7645400" cy="1409700"/>
            </a:xfrm>
          </p:grpSpPr>
          <p:pic>
            <p:nvPicPr>
              <p:cNvPr id="70" name="Picture 21">
                <a:extLst>
                  <a:ext uri="{FF2B5EF4-FFF2-40B4-BE49-F238E27FC236}">
                    <a16:creationId xmlns:a16="http://schemas.microsoft.com/office/drawing/2014/main" id="{489ECAB6-72DE-44D8-BB37-FD1CFAD4F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5000"/>
              </a:blip>
              <a:stretch>
                <a:fillRect/>
              </a:stretch>
            </p:blipFill>
            <p:spPr>
              <a:xfrm>
                <a:off x="2159000" y="8729231"/>
                <a:ext cx="4570336" cy="12700"/>
              </a:xfrm>
              <a:prstGeom prst="rect">
                <a:avLst/>
              </a:prstGeom>
            </p:spPr>
          </p:pic>
          <p:pic>
            <p:nvPicPr>
              <p:cNvPr id="71" name="Picture 22">
                <a:extLst>
                  <a:ext uri="{FF2B5EF4-FFF2-40B4-BE49-F238E27FC236}">
                    <a16:creationId xmlns:a16="http://schemas.microsoft.com/office/drawing/2014/main" id="{B1395B7E-2610-4830-8FAC-A925FE501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5000"/>
              </a:blip>
              <a:stretch>
                <a:fillRect/>
              </a:stretch>
            </p:blipFill>
            <p:spPr>
              <a:xfrm>
                <a:off x="2159000" y="9275331"/>
                <a:ext cx="4570336" cy="12700"/>
              </a:xfrm>
              <a:prstGeom prst="rect">
                <a:avLst/>
              </a:prstGeom>
            </p:spPr>
          </p:pic>
          <p:pic>
            <p:nvPicPr>
              <p:cNvPr id="72" name="Picture 24">
                <a:extLst>
                  <a:ext uri="{FF2B5EF4-FFF2-40B4-BE49-F238E27FC236}">
                    <a16:creationId xmlns:a16="http://schemas.microsoft.com/office/drawing/2014/main" id="{E2C8CC69-9E70-4C14-AB5E-B677927C2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5200" y="8868931"/>
                <a:ext cx="304800" cy="292100"/>
              </a:xfrm>
              <a:prstGeom prst="rect">
                <a:avLst/>
              </a:prstGeom>
            </p:spPr>
          </p:pic>
          <p:pic>
            <p:nvPicPr>
              <p:cNvPr id="73" name="Picture 25">
                <a:extLst>
                  <a:ext uri="{FF2B5EF4-FFF2-40B4-BE49-F238E27FC236}">
                    <a16:creationId xmlns:a16="http://schemas.microsoft.com/office/drawing/2014/main" id="{DC9A93E1-B802-4A00-9DA0-380539F0F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5200" y="9389631"/>
                <a:ext cx="304800" cy="292100"/>
              </a:xfrm>
              <a:prstGeom prst="rect">
                <a:avLst/>
              </a:prstGeom>
            </p:spPr>
          </p:pic>
          <p:sp>
            <p:nvSpPr>
              <p:cNvPr id="74" name="TextBox 26">
                <a:extLst>
                  <a:ext uri="{FF2B5EF4-FFF2-40B4-BE49-F238E27FC236}">
                    <a16:creationId xmlns:a16="http://schemas.microsoft.com/office/drawing/2014/main" id="{DE9C4074-EC68-43E7-A49D-84348287E70D}"/>
                  </a:ext>
                </a:extLst>
              </p:cNvPr>
              <p:cNvSpPr txBox="1"/>
              <p:nvPr/>
            </p:nvSpPr>
            <p:spPr>
              <a:xfrm>
                <a:off x="2654300" y="8297431"/>
                <a:ext cx="71501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06240"/>
                  </a:lnSpc>
                </a:pPr>
                <a:r>
                  <a:rPr lang="ko-KR" altLang="en-US" sz="2400" spc="-200" dirty="0">
                    <a:solidFill>
                      <a:srgbClr val="485EE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발표 준비</a:t>
                </a:r>
                <a:endParaRPr lang="en-US" sz="2400" b="0" i="0" u="none" strike="noStrike" spc="-200" dirty="0">
                  <a:solidFill>
                    <a:srgbClr val="343434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B759A9-F52D-44A8-8128-B300DC67AFB2}"/>
                  </a:ext>
                </a:extLst>
              </p:cNvPr>
              <p:cNvSpPr txBox="1"/>
              <p:nvPr/>
            </p:nvSpPr>
            <p:spPr>
              <a:xfrm>
                <a:off x="2654300" y="8805431"/>
                <a:ext cx="71501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r>
                  <a:rPr lang="en-US" altLang="ko-KR" sz="2400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2025-02-23 ~ 2025-02-24</a:t>
                </a:r>
              </a:p>
            </p:txBody>
          </p:sp>
          <p:sp>
            <p:nvSpPr>
              <p:cNvPr id="76" name="TextBox 28">
                <a:extLst>
                  <a:ext uri="{FF2B5EF4-FFF2-40B4-BE49-F238E27FC236}">
                    <a16:creationId xmlns:a16="http://schemas.microsoft.com/office/drawing/2014/main" id="{DE9CF748-AF8B-43F0-BC6B-6EBDFDBDC87D}"/>
                  </a:ext>
                </a:extLst>
              </p:cNvPr>
              <p:cNvSpPr txBox="1"/>
              <p:nvPr/>
            </p:nvSpPr>
            <p:spPr>
              <a:xfrm>
                <a:off x="2654300" y="9338831"/>
                <a:ext cx="71501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r>
                  <a:rPr lang="ko-KR" altLang="en-US" sz="2400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발표 자료 준비 및 </a:t>
                </a:r>
                <a:r>
                  <a:rPr lang="en-US" altLang="ko-KR" sz="2400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PPT </a:t>
                </a:r>
                <a:r>
                  <a:rPr lang="ko-KR" altLang="en-US" sz="2400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제작 </a:t>
                </a:r>
              </a:p>
            </p:txBody>
          </p:sp>
          <p:pic>
            <p:nvPicPr>
              <p:cNvPr id="87" name="Picture 16">
                <a:extLst>
                  <a:ext uri="{FF2B5EF4-FFF2-40B4-BE49-F238E27FC236}">
                    <a16:creationId xmlns:a16="http://schemas.microsoft.com/office/drawing/2014/main" id="{42C020A2-FC43-4D91-85A9-CD7ABDBC1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586CF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2159000" y="8348808"/>
                <a:ext cx="330200" cy="330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4535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C02F6C3-857C-49F4-9C15-5820089E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4533900"/>
            <a:ext cx="7645400" cy="534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900" y="6642100"/>
            <a:ext cx="3136900" cy="3213100"/>
          </a:xfrm>
          <a:prstGeom prst="rect">
            <a:avLst/>
          </a:prstGeom>
          <a:effectLst>
            <a:outerShdw blurRad="97767" dist="96405" dir="1104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4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5200" y="3771900"/>
            <a:ext cx="3149600" cy="673100"/>
          </a:xfrm>
          <a:prstGeom prst="rect">
            <a:avLst/>
          </a:prstGeom>
          <a:noFill/>
        </p:spPr>
      </p:pic>
      <p:sp>
        <p:nvSpPr>
          <p:cNvPr id="8" name="TextBox 8"/>
          <p:cNvSpPr txBox="1"/>
          <p:nvPr/>
        </p:nvSpPr>
        <p:spPr>
          <a:xfrm>
            <a:off x="2095500" y="4978400"/>
            <a:ext cx="84201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경과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3000" y="3848100"/>
            <a:ext cx="2743200" cy="520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CHAPTER</a:t>
            </a: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04</a:t>
            </a:r>
          </a:p>
        </p:txBody>
      </p:sp>
    </p:spTree>
    <p:extLst>
      <p:ext uri="{BB962C8B-B14F-4D97-AF65-F5344CB8AC3E}">
        <p14:creationId xmlns:p14="http://schemas.microsoft.com/office/powerpoint/2010/main" val="84228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7E4840-2ED8-C6B3-B6C3-231876C1D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A9DBFE-8405-EB67-AC17-AC683967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442831BE-DCCE-B1DC-1B94-A42057A4705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6D37B0-3366-7766-4D29-DFDDC0EAC3C8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작동 플로우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FFCA78-C221-8E60-AFCE-63E56D473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29" y="4769157"/>
            <a:ext cx="4150054" cy="31108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AFE5C4-BB71-A593-1C0F-477746450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487" y="7137400"/>
            <a:ext cx="3605350" cy="2057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E00C8F-7BC4-3C73-BDB6-709BF7D83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246" y="4123142"/>
            <a:ext cx="3525887" cy="2633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97A10F-7437-70C6-3388-8EF8AA644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0200" y="4102100"/>
            <a:ext cx="3288353" cy="2384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6C5AAC-0D1B-2877-9B0D-61F13A425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6886102"/>
            <a:ext cx="3218603" cy="23848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AD6534-3D7B-5917-F34D-0B00FD475AFE}"/>
              </a:ext>
            </a:extLst>
          </p:cNvPr>
          <p:cNvSpPr/>
          <p:nvPr/>
        </p:nvSpPr>
        <p:spPr>
          <a:xfrm>
            <a:off x="1524000" y="4648200"/>
            <a:ext cx="4383872" cy="3352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6A9861B-6802-3A9A-9063-801E6A4D063D}"/>
              </a:ext>
            </a:extLst>
          </p:cNvPr>
          <p:cNvSpPr txBox="1"/>
          <p:nvPr/>
        </p:nvSpPr>
        <p:spPr>
          <a:xfrm>
            <a:off x="2337986" y="8191500"/>
            <a:ext cx="2755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기본화면</a:t>
            </a:r>
            <a:endParaRPr kumimoji="0" lang="en-US" sz="2800" b="1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EB7698-3615-6C53-14BA-86B502A980FA}"/>
              </a:ext>
            </a:extLst>
          </p:cNvPr>
          <p:cNvSpPr/>
          <p:nvPr/>
        </p:nvSpPr>
        <p:spPr>
          <a:xfrm>
            <a:off x="6857999" y="3265170"/>
            <a:ext cx="9906001" cy="6273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7EBC0153-170A-7954-738F-ECF57E724FAB}"/>
              </a:ext>
            </a:extLst>
          </p:cNvPr>
          <p:cNvSpPr txBox="1"/>
          <p:nvPr/>
        </p:nvSpPr>
        <p:spPr>
          <a:xfrm>
            <a:off x="10591309" y="9677400"/>
            <a:ext cx="2755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윈도우 화면</a:t>
            </a:r>
            <a:endParaRPr kumimoji="0" lang="en-US" sz="2800" b="1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BD3EFF-94A8-8BE8-2A9F-FC6329DE7CBD}"/>
              </a:ext>
            </a:extLst>
          </p:cNvPr>
          <p:cNvSpPr/>
          <p:nvPr/>
        </p:nvSpPr>
        <p:spPr>
          <a:xfrm>
            <a:off x="6993308" y="4048124"/>
            <a:ext cx="3865072" cy="5308469"/>
          </a:xfrm>
          <a:prstGeom prst="rect">
            <a:avLst/>
          </a:prstGeom>
          <a:noFill/>
          <a:ln w="76200">
            <a:solidFill>
              <a:srgbClr val="485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D3DE87-0C54-B027-CDDF-8FEEBF6D4A51}"/>
              </a:ext>
            </a:extLst>
          </p:cNvPr>
          <p:cNvSpPr/>
          <p:nvPr/>
        </p:nvSpPr>
        <p:spPr>
          <a:xfrm>
            <a:off x="12725400" y="4031177"/>
            <a:ext cx="3865072" cy="5308469"/>
          </a:xfrm>
          <a:prstGeom prst="rect">
            <a:avLst/>
          </a:prstGeom>
          <a:noFill/>
          <a:ln w="76200">
            <a:solidFill>
              <a:srgbClr val="485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8D50D0F-1494-6F25-0488-E6B26A1308E3}"/>
              </a:ext>
            </a:extLst>
          </p:cNvPr>
          <p:cNvSpPr txBox="1"/>
          <p:nvPr/>
        </p:nvSpPr>
        <p:spPr>
          <a:xfrm>
            <a:off x="7580239" y="3490594"/>
            <a:ext cx="2755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리모컨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CACD567-34A3-AE3E-0981-618C2D5199BD}"/>
              </a:ext>
            </a:extLst>
          </p:cNvPr>
          <p:cNvSpPr txBox="1"/>
          <p:nvPr/>
        </p:nvSpPr>
        <p:spPr>
          <a:xfrm>
            <a:off x="13323947" y="3490594"/>
            <a:ext cx="2755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실사간 모니터링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F0D86445-75DC-F229-6832-E62DB84704D0}"/>
              </a:ext>
            </a:extLst>
          </p:cNvPr>
          <p:cNvSpPr txBox="1"/>
          <p:nvPr/>
        </p:nvSpPr>
        <p:spPr>
          <a:xfrm>
            <a:off x="10336139" y="5789768"/>
            <a:ext cx="2755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통제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C381B72-DF27-4F67-B1F2-A7FE34BC1AF5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8" name="Picture 29">
            <a:extLst>
              <a:ext uri="{FF2B5EF4-FFF2-40B4-BE49-F238E27FC236}">
                <a16:creationId xmlns:a16="http://schemas.microsoft.com/office/drawing/2014/main" id="{0B02498E-9BEF-4E44-8DEB-482B6E771ED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29" name="TextBox 30">
            <a:extLst>
              <a:ext uri="{FF2B5EF4-FFF2-40B4-BE49-F238E27FC236}">
                <a16:creationId xmlns:a16="http://schemas.microsoft.com/office/drawing/2014/main" id="{1229489F-8AD5-49E0-9490-BC7FFCC61E5D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30" name="Picture 48">
            <a:extLst>
              <a:ext uri="{FF2B5EF4-FFF2-40B4-BE49-F238E27FC236}">
                <a16:creationId xmlns:a16="http://schemas.microsoft.com/office/drawing/2014/main" id="{DF6E0DF2-D731-44EA-99F8-1524D3D6D4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1" name="TextBox 49">
            <a:extLst>
              <a:ext uri="{FF2B5EF4-FFF2-40B4-BE49-F238E27FC236}">
                <a16:creationId xmlns:a16="http://schemas.microsoft.com/office/drawing/2014/main" id="{94A11BA4-A487-46EB-8B58-BBF3AF7F8245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2" name="Picture 28">
            <a:extLst>
              <a:ext uri="{FF2B5EF4-FFF2-40B4-BE49-F238E27FC236}">
                <a16:creationId xmlns:a16="http://schemas.microsoft.com/office/drawing/2014/main" id="{25BFB98D-EDB1-48A8-9CF1-3F0186ED1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015756-427B-4DAD-B120-71C5DBA36C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69257" y="6324600"/>
            <a:ext cx="1089663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1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>
            <a:extLst>
              <a:ext uri="{FF2B5EF4-FFF2-40B4-BE49-F238E27FC236}">
                <a16:creationId xmlns:a16="http://schemas.microsoft.com/office/drawing/2014/main" id="{76E14FB9-C2AC-4390-8A66-99A7804CD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sp>
        <p:nvSpPr>
          <p:cNvPr id="91" name="TextBox 27">
            <a:extLst>
              <a:ext uri="{FF2B5EF4-FFF2-40B4-BE49-F238E27FC236}">
                <a16:creationId xmlns:a16="http://schemas.microsoft.com/office/drawing/2014/main" id="{C73F393C-7B39-4803-AF09-D57C765F9DC2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1" name="TextBox 10">
            <a:extLst>
              <a:ext uri="{FF2B5EF4-FFF2-40B4-BE49-F238E27FC236}">
                <a16:creationId xmlns:a16="http://schemas.microsoft.com/office/drawing/2014/main" id="{E042D946-523B-4AFA-8C8D-AAB426E7CCA6}"/>
              </a:ext>
            </a:extLst>
          </p:cNvPr>
          <p:cNvSpPr txBox="1"/>
          <p:nvPr/>
        </p:nvSpPr>
        <p:spPr>
          <a:xfrm>
            <a:off x="9245600" y="1930400"/>
            <a:ext cx="1206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ngwonEduPower"/>
                <a:ea typeface="+mn-ea"/>
                <a:cs typeface="+mn-cs"/>
              </a:rPr>
              <a:t>01</a:t>
            </a:r>
          </a:p>
        </p:txBody>
      </p:sp>
      <p:pic>
        <p:nvPicPr>
          <p:cNvPr id="52" name="Picture 11">
            <a:extLst>
              <a:ext uri="{FF2B5EF4-FFF2-40B4-BE49-F238E27FC236}">
                <a16:creationId xmlns:a16="http://schemas.microsoft.com/office/drawing/2014/main" id="{72FF2B11-7157-4A4F-AAED-929242F81E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6F7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194800" y="3225800"/>
            <a:ext cx="7810500" cy="1371600"/>
          </a:xfrm>
          <a:prstGeom prst="rect">
            <a:avLst/>
          </a:prstGeom>
        </p:spPr>
      </p:pic>
      <p:pic>
        <p:nvPicPr>
          <p:cNvPr id="53" name="Picture 12">
            <a:extLst>
              <a:ext uri="{FF2B5EF4-FFF2-40B4-BE49-F238E27FC236}">
                <a16:creationId xmlns:a16="http://schemas.microsoft.com/office/drawing/2014/main" id="{A30CB52E-7CA6-4A4F-BD15-830503FF4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600" y="3289300"/>
            <a:ext cx="1257300" cy="1257300"/>
          </a:xfrm>
          <a:prstGeom prst="rect">
            <a:avLst/>
          </a:prstGeom>
        </p:spPr>
      </p:pic>
      <p:sp>
        <p:nvSpPr>
          <p:cNvPr id="55" name="TextBox 14">
            <a:extLst>
              <a:ext uri="{FF2B5EF4-FFF2-40B4-BE49-F238E27FC236}">
                <a16:creationId xmlns:a16="http://schemas.microsoft.com/office/drawing/2014/main" id="{C3974E2B-F76D-4BE6-A1B9-3DA817F7277B}"/>
              </a:ext>
            </a:extLst>
          </p:cNvPr>
          <p:cNvSpPr txBox="1"/>
          <p:nvPr/>
        </p:nvSpPr>
        <p:spPr>
          <a:xfrm>
            <a:off x="10845800" y="36322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팀 구성 및 </a:t>
            </a:r>
            <a:r>
              <a:rPr lang="ko-KR" altLang="en-US" sz="3600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역할</a:t>
            </a:r>
            <a:endParaRPr lang="ko-KR" altLang="ko-KR" sz="36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AABEF999-EC3E-40AD-9646-3F6AD8498B79}"/>
              </a:ext>
            </a:extLst>
          </p:cNvPr>
          <p:cNvSpPr txBox="1"/>
          <p:nvPr/>
        </p:nvSpPr>
        <p:spPr>
          <a:xfrm>
            <a:off x="9296400" y="3467100"/>
            <a:ext cx="1168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</a:p>
        </p:txBody>
      </p:sp>
      <p:pic>
        <p:nvPicPr>
          <p:cNvPr id="57" name="Picture 16">
            <a:extLst>
              <a:ext uri="{FF2B5EF4-FFF2-40B4-BE49-F238E27FC236}">
                <a16:creationId xmlns:a16="http://schemas.microsoft.com/office/drawing/2014/main" id="{1F92E032-4087-4C1A-B3E4-C7DCC48C0F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6F7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207500" y="4762500"/>
            <a:ext cx="7810500" cy="1371600"/>
          </a:xfrm>
          <a:prstGeom prst="rect">
            <a:avLst/>
          </a:prstGeom>
        </p:spPr>
      </p:pic>
      <p:pic>
        <p:nvPicPr>
          <p:cNvPr id="58" name="Picture 17">
            <a:extLst>
              <a:ext uri="{FF2B5EF4-FFF2-40B4-BE49-F238E27FC236}">
                <a16:creationId xmlns:a16="http://schemas.microsoft.com/office/drawing/2014/main" id="{772670E3-9291-4E5D-A204-60B217254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826000"/>
            <a:ext cx="1257300" cy="1257300"/>
          </a:xfrm>
          <a:prstGeom prst="rect">
            <a:avLst/>
          </a:prstGeom>
        </p:spPr>
      </p:pic>
      <p:sp>
        <p:nvSpPr>
          <p:cNvPr id="60" name="TextBox 19">
            <a:extLst>
              <a:ext uri="{FF2B5EF4-FFF2-40B4-BE49-F238E27FC236}">
                <a16:creationId xmlns:a16="http://schemas.microsoft.com/office/drawing/2014/main" id="{C785272A-6FC9-453F-B108-E9B7DECD851B}"/>
              </a:ext>
            </a:extLst>
          </p:cNvPr>
          <p:cNvSpPr txBox="1"/>
          <p:nvPr/>
        </p:nvSpPr>
        <p:spPr>
          <a:xfrm>
            <a:off x="10871200" y="51816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절차 및 방법</a:t>
            </a:r>
            <a:endParaRPr lang="ko-KR" altLang="ko-KR" sz="36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1" name="TextBox 20">
            <a:extLst>
              <a:ext uri="{FF2B5EF4-FFF2-40B4-BE49-F238E27FC236}">
                <a16:creationId xmlns:a16="http://schemas.microsoft.com/office/drawing/2014/main" id="{7E21504A-5AAF-4DC0-9342-A26F378E6DA0}"/>
              </a:ext>
            </a:extLst>
          </p:cNvPr>
          <p:cNvSpPr txBox="1"/>
          <p:nvPr/>
        </p:nvSpPr>
        <p:spPr>
          <a:xfrm>
            <a:off x="9321800" y="5016500"/>
            <a:ext cx="1155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</a:p>
        </p:txBody>
      </p:sp>
      <p:pic>
        <p:nvPicPr>
          <p:cNvPr id="62" name="Picture 21">
            <a:extLst>
              <a:ext uri="{FF2B5EF4-FFF2-40B4-BE49-F238E27FC236}">
                <a16:creationId xmlns:a16="http://schemas.microsoft.com/office/drawing/2014/main" id="{D8E56F74-D939-44DF-96C3-70A8A07B80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6F7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207500" y="6311900"/>
            <a:ext cx="7810500" cy="1371600"/>
          </a:xfrm>
          <a:prstGeom prst="rect">
            <a:avLst/>
          </a:prstGeom>
        </p:spPr>
      </p:pic>
      <p:pic>
        <p:nvPicPr>
          <p:cNvPr id="63" name="Picture 22">
            <a:extLst>
              <a:ext uri="{FF2B5EF4-FFF2-40B4-BE49-F238E27FC236}">
                <a16:creationId xmlns:a16="http://schemas.microsoft.com/office/drawing/2014/main" id="{09BDB968-BE2F-4ABF-944E-0BA1BBE50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362700"/>
            <a:ext cx="1257300" cy="1257300"/>
          </a:xfrm>
          <a:prstGeom prst="rect">
            <a:avLst/>
          </a:prstGeom>
        </p:spPr>
      </p:pic>
      <p:sp>
        <p:nvSpPr>
          <p:cNvPr id="65" name="TextBox 24">
            <a:extLst>
              <a:ext uri="{FF2B5EF4-FFF2-40B4-BE49-F238E27FC236}">
                <a16:creationId xmlns:a16="http://schemas.microsoft.com/office/drawing/2014/main" id="{3A1EEDFE-8AD4-446C-8049-3A8ED9EF23E0}"/>
              </a:ext>
            </a:extLst>
          </p:cNvPr>
          <p:cNvSpPr txBox="1"/>
          <p:nvPr/>
        </p:nvSpPr>
        <p:spPr>
          <a:xfrm>
            <a:off x="10871200" y="67183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수행 경과</a:t>
            </a:r>
            <a:endParaRPr lang="ko-KR" altLang="ko-KR" sz="36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6" name="TextBox 25">
            <a:extLst>
              <a:ext uri="{FF2B5EF4-FFF2-40B4-BE49-F238E27FC236}">
                <a16:creationId xmlns:a16="http://schemas.microsoft.com/office/drawing/2014/main" id="{4F13BB76-300E-49C5-AC13-99BD693E48E5}"/>
              </a:ext>
            </a:extLst>
          </p:cNvPr>
          <p:cNvSpPr txBox="1"/>
          <p:nvPr/>
        </p:nvSpPr>
        <p:spPr>
          <a:xfrm>
            <a:off x="9321800" y="6540500"/>
            <a:ext cx="1155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</a:p>
        </p:txBody>
      </p:sp>
      <p:pic>
        <p:nvPicPr>
          <p:cNvPr id="67" name="Picture 26">
            <a:extLst>
              <a:ext uri="{FF2B5EF4-FFF2-40B4-BE49-F238E27FC236}">
                <a16:creationId xmlns:a16="http://schemas.microsoft.com/office/drawing/2014/main" id="{B89F6252-2297-4D92-9A76-F9FA54DDE3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6F7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207500" y="7848600"/>
            <a:ext cx="7810500" cy="1371600"/>
          </a:xfrm>
          <a:prstGeom prst="rect">
            <a:avLst/>
          </a:prstGeom>
        </p:spPr>
      </p:pic>
      <p:pic>
        <p:nvPicPr>
          <p:cNvPr id="68" name="Picture 27">
            <a:extLst>
              <a:ext uri="{FF2B5EF4-FFF2-40B4-BE49-F238E27FC236}">
                <a16:creationId xmlns:a16="http://schemas.microsoft.com/office/drawing/2014/main" id="{D42CB5A8-7362-4C19-9536-2630E5B24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7912100"/>
            <a:ext cx="1257300" cy="1257300"/>
          </a:xfrm>
          <a:prstGeom prst="rect">
            <a:avLst/>
          </a:prstGeom>
        </p:spPr>
      </p:pic>
      <p:sp>
        <p:nvSpPr>
          <p:cNvPr id="70" name="TextBox 29">
            <a:extLst>
              <a:ext uri="{FF2B5EF4-FFF2-40B4-BE49-F238E27FC236}">
                <a16:creationId xmlns:a16="http://schemas.microsoft.com/office/drawing/2014/main" id="{733CE0B3-39BA-47C5-83CC-A0AFB3E981D1}"/>
              </a:ext>
            </a:extLst>
          </p:cNvPr>
          <p:cNvSpPr txBox="1"/>
          <p:nvPr/>
        </p:nvSpPr>
        <p:spPr>
          <a:xfrm>
            <a:off x="10871200" y="82550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자체 평가 의견</a:t>
            </a:r>
            <a:endParaRPr lang="ko-KR" altLang="ko-KR" sz="36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1" name="TextBox 30">
            <a:extLst>
              <a:ext uri="{FF2B5EF4-FFF2-40B4-BE49-F238E27FC236}">
                <a16:creationId xmlns:a16="http://schemas.microsoft.com/office/drawing/2014/main" id="{9CE851C4-5F90-49D9-B29E-C6F9D6897061}"/>
              </a:ext>
            </a:extLst>
          </p:cNvPr>
          <p:cNvSpPr txBox="1"/>
          <p:nvPr/>
        </p:nvSpPr>
        <p:spPr>
          <a:xfrm>
            <a:off x="9334500" y="8089900"/>
            <a:ext cx="1168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</a:t>
            </a:r>
          </a:p>
        </p:txBody>
      </p:sp>
      <p:pic>
        <p:nvPicPr>
          <p:cNvPr id="79" name="Picture 16">
            <a:extLst>
              <a:ext uri="{FF2B5EF4-FFF2-40B4-BE49-F238E27FC236}">
                <a16:creationId xmlns:a16="http://schemas.microsoft.com/office/drawing/2014/main" id="{760E9CE4-27D2-4FF7-AD18-4ECA0A757B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6F7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220200" y="1714500"/>
            <a:ext cx="7810500" cy="1371600"/>
          </a:xfrm>
          <a:prstGeom prst="rect">
            <a:avLst/>
          </a:prstGeom>
        </p:spPr>
      </p:pic>
      <p:pic>
        <p:nvPicPr>
          <p:cNvPr id="80" name="Picture 17">
            <a:extLst>
              <a:ext uri="{FF2B5EF4-FFF2-40B4-BE49-F238E27FC236}">
                <a16:creationId xmlns:a16="http://schemas.microsoft.com/office/drawing/2014/main" id="{D2651502-8CAA-4BDC-956C-E39CD0197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1778000"/>
            <a:ext cx="1257300" cy="1257300"/>
          </a:xfrm>
          <a:prstGeom prst="rect">
            <a:avLst/>
          </a:prstGeom>
        </p:spPr>
      </p:pic>
      <p:sp>
        <p:nvSpPr>
          <p:cNvPr id="82" name="TextBox 19">
            <a:extLst>
              <a:ext uri="{FF2B5EF4-FFF2-40B4-BE49-F238E27FC236}">
                <a16:creationId xmlns:a16="http://schemas.microsoft.com/office/drawing/2014/main" id="{CB912BC7-E1B4-4BEE-9770-7E1A0EF37D1D}"/>
              </a:ext>
            </a:extLst>
          </p:cNvPr>
          <p:cNvSpPr txBox="1"/>
          <p:nvPr/>
        </p:nvSpPr>
        <p:spPr>
          <a:xfrm>
            <a:off x="10883900" y="2133600"/>
            <a:ext cx="510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2F354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altLang="ko-KR" sz="3600" b="0" i="0" u="none" strike="noStrike" spc="-100" dirty="0">
              <a:solidFill>
                <a:srgbClr val="2F354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3" name="TextBox 20">
            <a:extLst>
              <a:ext uri="{FF2B5EF4-FFF2-40B4-BE49-F238E27FC236}">
                <a16:creationId xmlns:a16="http://schemas.microsoft.com/office/drawing/2014/main" id="{A090366A-7EF4-4796-B0A6-FA5BF875DD53}"/>
              </a:ext>
            </a:extLst>
          </p:cNvPr>
          <p:cNvSpPr txBox="1"/>
          <p:nvPr/>
        </p:nvSpPr>
        <p:spPr>
          <a:xfrm>
            <a:off x="9334500" y="1968500"/>
            <a:ext cx="1155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sp>
        <p:nvSpPr>
          <p:cNvPr id="84" name="TextBox 4">
            <a:extLst>
              <a:ext uri="{FF2B5EF4-FFF2-40B4-BE49-F238E27FC236}">
                <a16:creationId xmlns:a16="http://schemas.microsoft.com/office/drawing/2014/main" id="{45D558FA-948C-49BB-83C6-F1E8711AA5DA}"/>
              </a:ext>
            </a:extLst>
          </p:cNvPr>
          <p:cNvSpPr txBox="1"/>
          <p:nvPr/>
        </p:nvSpPr>
        <p:spPr>
          <a:xfrm>
            <a:off x="889000" y="5486400"/>
            <a:ext cx="7353300" cy="293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0" b="0" i="0" u="none" strike="noStrike" kern="1200" cap="none" spc="-2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INDEX</a:t>
            </a:r>
          </a:p>
        </p:txBody>
      </p:sp>
      <p:pic>
        <p:nvPicPr>
          <p:cNvPr id="88" name="Picture 29">
            <a:extLst>
              <a:ext uri="{FF2B5EF4-FFF2-40B4-BE49-F238E27FC236}">
                <a16:creationId xmlns:a16="http://schemas.microsoft.com/office/drawing/2014/main" id="{DB55B68E-E8CC-4F3A-AEC4-61630559A63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pic>
        <p:nvPicPr>
          <p:cNvPr id="92" name="Picture 28">
            <a:extLst>
              <a:ext uri="{FF2B5EF4-FFF2-40B4-BE49-F238E27FC236}">
                <a16:creationId xmlns:a16="http://schemas.microsoft.com/office/drawing/2014/main" id="{D9A1905C-2F52-4CFB-A3E2-272D0A9AD49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93" name="Picture 3">
            <a:extLst>
              <a:ext uri="{FF2B5EF4-FFF2-40B4-BE49-F238E27FC236}">
                <a16:creationId xmlns:a16="http://schemas.microsoft.com/office/drawing/2014/main" id="{82BBEB61-70F3-476B-AD3A-1313BE8A8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2711346"/>
            <a:ext cx="2146300" cy="2463800"/>
          </a:xfrm>
          <a:prstGeom prst="rect">
            <a:avLst/>
          </a:prstGeom>
          <a:effectLst>
            <a:outerShdw blurRad="115039" dist="198417" dir="9180000">
              <a:srgbClr val="000000">
                <a:alpha val="19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F5EDE-E948-BF05-852C-A3A21E47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9903C0-B3F1-7BD4-0D6C-58499DD3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D3B0397-7B4E-4130-9067-9DADEEC939AE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물건 분류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7521A48-A409-E95D-41DF-7FA537B766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">
            <a:extLst>
              <a:ext uri="{FF2B5EF4-FFF2-40B4-BE49-F238E27FC236}">
                <a16:creationId xmlns:a16="http://schemas.microsoft.com/office/drawing/2014/main" id="{D2ADD36A-5977-708D-D968-05141727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58" y="3492500"/>
            <a:ext cx="6027862" cy="6242050"/>
          </a:xfrm>
          <a:prstGeom prst="rect">
            <a:avLst/>
          </a:prstGeom>
        </p:spPr>
      </p:pic>
      <p:sp>
        <p:nvSpPr>
          <p:cNvPr id="47" name="TextBox 4">
            <a:extLst>
              <a:ext uri="{FF2B5EF4-FFF2-40B4-BE49-F238E27FC236}">
                <a16:creationId xmlns:a16="http://schemas.microsoft.com/office/drawing/2014/main" id="{D0905877-FADE-7391-697D-30D91931B9E2}"/>
              </a:ext>
            </a:extLst>
          </p:cNvPr>
          <p:cNvSpPr txBox="1"/>
          <p:nvPr/>
        </p:nvSpPr>
        <p:spPr>
          <a:xfrm>
            <a:off x="10670060" y="3540842"/>
            <a:ext cx="5497040" cy="6242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컨베이어를 통하여 물건 입고</a:t>
            </a:r>
            <a:endParaRPr kumimoji="0" lang="en-US" altLang="ko-KR" sz="26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품목을 인식한 프로그램이</a:t>
            </a:r>
            <a:r>
              <a:rPr lang="en-US" altLang="ko-KR" sz="26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실린더의 동작을 제어해 각 방향으로 분류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(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394BBD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 :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394BBD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파랑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 :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보라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 :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갈색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D4D5B7-7E16-73BD-55C9-435D55C8D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36" y="3492500"/>
            <a:ext cx="8053664" cy="6070600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94BC643-75F3-BA16-616B-77120B15BE96}"/>
              </a:ext>
            </a:extLst>
          </p:cNvPr>
          <p:cNvSpPr/>
          <p:nvPr/>
        </p:nvSpPr>
        <p:spPr>
          <a:xfrm rot="1869984">
            <a:off x="3315729" y="5932098"/>
            <a:ext cx="5562600" cy="524653"/>
          </a:xfrm>
          <a:prstGeom prst="rightArrow">
            <a:avLst>
              <a:gd name="adj1" fmla="val 30466"/>
              <a:gd name="adj2" fmla="val 95034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E6ADDB6-8C8A-89B4-0986-C906BE8B683A}"/>
              </a:ext>
            </a:extLst>
          </p:cNvPr>
          <p:cNvSpPr/>
          <p:nvPr/>
        </p:nvSpPr>
        <p:spPr>
          <a:xfrm rot="8884086">
            <a:off x="2952525" y="5932098"/>
            <a:ext cx="2088546" cy="524653"/>
          </a:xfrm>
          <a:prstGeom prst="rightArrow">
            <a:avLst>
              <a:gd name="adj1" fmla="val 30466"/>
              <a:gd name="adj2" fmla="val 95034"/>
            </a:avLst>
          </a:prstGeom>
          <a:solidFill>
            <a:srgbClr val="394B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C3EEC58D-F7BD-FCC2-CCCD-29726BD3CFD3}"/>
              </a:ext>
            </a:extLst>
          </p:cNvPr>
          <p:cNvSpPr/>
          <p:nvPr/>
        </p:nvSpPr>
        <p:spPr>
          <a:xfrm rot="19784322">
            <a:off x="6684551" y="5576656"/>
            <a:ext cx="2088546" cy="524653"/>
          </a:xfrm>
          <a:prstGeom prst="rightArrow">
            <a:avLst>
              <a:gd name="adj1" fmla="val 30466"/>
              <a:gd name="adj2" fmla="val 95034"/>
            </a:avLst>
          </a:prstGeom>
          <a:solidFill>
            <a:srgbClr val="EBC4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72E98375-07E0-4962-B52A-49CA4328392D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6" name="Picture 29">
            <a:extLst>
              <a:ext uri="{FF2B5EF4-FFF2-40B4-BE49-F238E27FC236}">
                <a16:creationId xmlns:a16="http://schemas.microsoft.com/office/drawing/2014/main" id="{B06865CD-D6C1-4445-AC7B-C27335B5CD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7" name="TextBox 30">
            <a:extLst>
              <a:ext uri="{FF2B5EF4-FFF2-40B4-BE49-F238E27FC236}">
                <a16:creationId xmlns:a16="http://schemas.microsoft.com/office/drawing/2014/main" id="{7CDB0C80-1709-4F31-9742-020A08B7ABC3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8" name="Picture 48">
            <a:extLst>
              <a:ext uri="{FF2B5EF4-FFF2-40B4-BE49-F238E27FC236}">
                <a16:creationId xmlns:a16="http://schemas.microsoft.com/office/drawing/2014/main" id="{76BEF2B4-E5C2-4EFB-8322-BEC1FB606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9" name="TextBox 49">
            <a:extLst>
              <a:ext uri="{FF2B5EF4-FFF2-40B4-BE49-F238E27FC236}">
                <a16:creationId xmlns:a16="http://schemas.microsoft.com/office/drawing/2014/main" id="{31CAD66C-A1F1-4300-95A8-3E3FC68C21AD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0" name="Picture 28">
            <a:extLst>
              <a:ext uri="{FF2B5EF4-FFF2-40B4-BE49-F238E27FC236}">
                <a16:creationId xmlns:a16="http://schemas.microsoft.com/office/drawing/2014/main" id="{44E30732-B96C-45F1-B681-4AC7CC26681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7F7C-DC12-4EAE-ACD1-A8A52FCF5958}"/>
              </a:ext>
            </a:extLst>
          </p:cNvPr>
          <p:cNvSpPr txBox="1"/>
          <p:nvPr/>
        </p:nvSpPr>
        <p:spPr>
          <a:xfrm>
            <a:off x="3981660" y="5839480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00" dirty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</a:t>
            </a:r>
            <a:endParaRPr lang="ko-KR" altLang="en-US" sz="2800" b="1" dirty="0">
              <a:ln>
                <a:solidFill>
                  <a:schemeClr val="bg1"/>
                </a:solidFill>
              </a:ln>
              <a:solidFill>
                <a:schemeClr val="tx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C3F19-2B40-4318-A933-C96E8D7A4314}"/>
              </a:ext>
            </a:extLst>
          </p:cNvPr>
          <p:cNvSpPr txBox="1"/>
          <p:nvPr/>
        </p:nvSpPr>
        <p:spPr>
          <a:xfrm>
            <a:off x="7522126" y="560070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00" dirty="0">
                <a:ln>
                  <a:solidFill>
                    <a:schemeClr val="bg1"/>
                  </a:solidFill>
                </a:ln>
                <a:solidFill>
                  <a:srgbClr val="7030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</a:t>
            </a:r>
            <a:endParaRPr lang="ko-KR" altLang="en-US" sz="2800" b="1" dirty="0">
              <a:ln>
                <a:solidFill>
                  <a:schemeClr val="bg1"/>
                </a:solidFill>
              </a:ln>
              <a:solidFill>
                <a:srgbClr val="7030A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6C28E4-9B23-4196-9AB7-A81A7121D6A1}"/>
              </a:ext>
            </a:extLst>
          </p:cNvPr>
          <p:cNvSpPr txBox="1"/>
          <p:nvPr/>
        </p:nvSpPr>
        <p:spPr>
          <a:xfrm>
            <a:off x="7055660" y="6632746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00" dirty="0">
                <a:ln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</a:t>
            </a:r>
            <a:endParaRPr lang="ko-KR" altLang="en-US" sz="2800" b="1" dirty="0">
              <a:ln>
                <a:solidFill>
                  <a:schemeClr val="bg1"/>
                </a:solidFill>
              </a:ln>
              <a:solidFill>
                <a:schemeClr val="accent6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60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A6C97-C2DB-E5D1-C4CF-37C2F40D5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42C9842-4D47-928C-FE83-D2F8EC72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3C9D3A0-3894-4BA9-FBA4-E72C3805F82D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물건 분류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48C4B95-196E-0FD3-93B4-BBEAB09425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">
            <a:extLst>
              <a:ext uri="{FF2B5EF4-FFF2-40B4-BE49-F238E27FC236}">
                <a16:creationId xmlns:a16="http://schemas.microsoft.com/office/drawing/2014/main" id="{A057E085-DE0D-961C-0B5B-8A0B1DF9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58" y="3492500"/>
            <a:ext cx="6027862" cy="6242050"/>
          </a:xfrm>
          <a:prstGeom prst="rect">
            <a:avLst/>
          </a:prstGeom>
        </p:spPr>
      </p:pic>
      <p:sp>
        <p:nvSpPr>
          <p:cNvPr id="47" name="TextBox 4">
            <a:extLst>
              <a:ext uri="{FF2B5EF4-FFF2-40B4-BE49-F238E27FC236}">
                <a16:creationId xmlns:a16="http://schemas.microsoft.com/office/drawing/2014/main" id="{60736B26-22FE-92E8-345C-BE202EAD1B71}"/>
              </a:ext>
            </a:extLst>
          </p:cNvPr>
          <p:cNvSpPr txBox="1"/>
          <p:nvPr/>
        </p:nvSpPr>
        <p:spPr>
          <a:xfrm>
            <a:off x="10670060" y="3540842"/>
            <a:ext cx="5497040" cy="6242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버튼을 통하여 공정의 흐름을 통제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왼쪽부터 시작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정지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일시정지 버튼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1015A-20DD-4578-EC33-028E44EF6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36" y="3492500"/>
            <a:ext cx="8053664" cy="6070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299D63-8CF2-D50B-B3BB-25056F0A355E}"/>
              </a:ext>
            </a:extLst>
          </p:cNvPr>
          <p:cNvSpPr/>
          <p:nvPr/>
        </p:nvSpPr>
        <p:spPr>
          <a:xfrm>
            <a:off x="6950020" y="8394700"/>
            <a:ext cx="2193980" cy="711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D28D2811-A179-494A-80BA-E12B8DBDD789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0" name="Picture 29">
            <a:extLst>
              <a:ext uri="{FF2B5EF4-FFF2-40B4-BE49-F238E27FC236}">
                <a16:creationId xmlns:a16="http://schemas.microsoft.com/office/drawing/2014/main" id="{DD4F5E17-0384-4FD4-BBD7-30F22476BC4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21" name="TextBox 30">
            <a:extLst>
              <a:ext uri="{FF2B5EF4-FFF2-40B4-BE49-F238E27FC236}">
                <a16:creationId xmlns:a16="http://schemas.microsoft.com/office/drawing/2014/main" id="{6DF21B4D-3357-4F34-9ADB-BD7137C39D84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27" name="Picture 48">
            <a:extLst>
              <a:ext uri="{FF2B5EF4-FFF2-40B4-BE49-F238E27FC236}">
                <a16:creationId xmlns:a16="http://schemas.microsoft.com/office/drawing/2014/main" id="{CAFEF25C-417E-4E05-9051-9FF95EAC1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28" name="TextBox 49">
            <a:extLst>
              <a:ext uri="{FF2B5EF4-FFF2-40B4-BE49-F238E27FC236}">
                <a16:creationId xmlns:a16="http://schemas.microsoft.com/office/drawing/2014/main" id="{4C9B80FC-34AF-402C-99EB-0FF4519ADE5B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2CBB3E4-F7AD-4AEA-9BEE-02E379A9917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01CCF5-9845-B724-4C4C-C7EB93CE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57D99C-BDBB-4B3B-6707-CFC25394C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47E5FB6-D7B9-7324-C6AC-A7E18EC294DF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물건 분류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224D93F-8FF3-899D-0AFD-50805277AC7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KakaoTalk_20250224_110521159">
            <a:hlinkClick r:id="" action="ppaction://media"/>
            <a:extLst>
              <a:ext uri="{FF2B5EF4-FFF2-40B4-BE49-F238E27FC236}">
                <a16:creationId xmlns:a16="http://schemas.microsoft.com/office/drawing/2014/main" id="{CBA611BF-D09A-6C48-7C45-C8B3B10804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0804" y="3307829"/>
            <a:ext cx="10553192" cy="6292226"/>
          </a:xfrm>
          <a:prstGeom prst="rect">
            <a:avLst/>
          </a:prstGeom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8DA71959-45F4-4AAE-BC09-20E0A0855F34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id="{BCAAA310-2D71-4E43-A543-44D1511015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2" name="TextBox 30">
            <a:extLst>
              <a:ext uri="{FF2B5EF4-FFF2-40B4-BE49-F238E27FC236}">
                <a16:creationId xmlns:a16="http://schemas.microsoft.com/office/drawing/2014/main" id="{A7C96FD1-749B-427D-8882-69EFC12CE913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3" name="Picture 48">
            <a:extLst>
              <a:ext uri="{FF2B5EF4-FFF2-40B4-BE49-F238E27FC236}">
                <a16:creationId xmlns:a16="http://schemas.microsoft.com/office/drawing/2014/main" id="{DD4C9CD8-BB05-44FE-9F59-8740BF5D1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4" name="TextBox 49">
            <a:extLst>
              <a:ext uri="{FF2B5EF4-FFF2-40B4-BE49-F238E27FC236}">
                <a16:creationId xmlns:a16="http://schemas.microsoft.com/office/drawing/2014/main" id="{EE2F09E7-377C-4B37-AD73-069E72BDC747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2CE0F4B3-33AD-4ED6-958D-AB6D5E83FED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1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244D6-6AFB-8455-EBD0-F204B0A8F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64EFF7-A742-7DEA-49B8-5FEDD035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7E7DEA7-3024-599E-DE70-D7F7CDD47854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물건 분류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869FCFD-86C7-1023-237C-CF4037CC67B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">
            <a:extLst>
              <a:ext uri="{FF2B5EF4-FFF2-40B4-BE49-F238E27FC236}">
                <a16:creationId xmlns:a16="http://schemas.microsoft.com/office/drawing/2014/main" id="{56787DC0-7179-8039-8684-3E64C1F9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397" y="3187700"/>
            <a:ext cx="13903223" cy="6604000"/>
          </a:xfrm>
          <a:prstGeom prst="rect">
            <a:avLst/>
          </a:prstGeom>
        </p:spPr>
      </p:pic>
      <p:sp>
        <p:nvSpPr>
          <p:cNvPr id="47" name="TextBox 4">
            <a:extLst>
              <a:ext uri="{FF2B5EF4-FFF2-40B4-BE49-F238E27FC236}">
                <a16:creationId xmlns:a16="http://schemas.microsoft.com/office/drawing/2014/main" id="{29985CC7-65D8-3ACE-48CC-5561E0999A9F}"/>
              </a:ext>
            </a:extLst>
          </p:cNvPr>
          <p:cNvSpPr txBox="1"/>
          <p:nvPr/>
        </p:nvSpPr>
        <p:spPr>
          <a:xfrm>
            <a:off x="2819400" y="3236042"/>
            <a:ext cx="13347700" cy="6242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물건이 분류에 따라 이동하는 것과 실린더 작동을 구현하는 것은 쉬었으나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기능의 시각적 동기화가 어려웠음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</a:t>
            </a:r>
            <a:r>
              <a:rPr lang="ko-KR" altLang="en-US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HMI</a:t>
            </a:r>
            <a:r>
              <a:rPr lang="ko-KR" altLang="en-US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특성으로 인해 </a:t>
            </a:r>
            <a:r>
              <a:rPr lang="en-US" altLang="ko-KR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 </a:t>
            </a:r>
            <a:r>
              <a:rPr lang="ko-KR" altLang="en-US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타이머와 작화의 불규칙적 동작을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발견</a:t>
            </a:r>
            <a:endParaRPr lang="en-US" altLang="ko-KR" sz="2400" spc="-100" dirty="0">
              <a:solidFill>
                <a:srgbClr val="485EE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  <a:r>
              <a:rPr lang="ko-KR" altLang="en-US" sz="24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50" charset="-127"/>
              </a:rPr>
              <a:t>⇒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기능을</a:t>
            </a: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스크립트로 </a:t>
            </a:r>
            <a:r>
              <a:rPr lang="en-US" altLang="ko-KR" sz="2600" spc="-1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제어함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문제 해결</a:t>
            </a:r>
            <a:b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ABC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분류에 따른 이동을 표현하는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워드 부품에 조건을 올바르게 맞춰주는 작업에 어려움이 있었음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 spc="-1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  <a:r>
              <a:rPr lang="ko-KR" altLang="en-US" sz="24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50" charset="-127"/>
              </a:rPr>
              <a:t> ⇒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스크립트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</a:t>
            </a:r>
            <a:r>
              <a:rPr lang="en-US" altLang="ko-KR" sz="2400" spc="-1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제어함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문제 해결</a:t>
            </a: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EQ Function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특성상 </a:t>
            </a:r>
            <a:r>
              <a:rPr lang="ko-KR" altLang="en-US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회로를 단락 시키거나</a:t>
            </a:r>
            <a:r>
              <a:rPr lang="en-US" altLang="ko-KR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지속적인 신호변화를 주어야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반복적인 회로작동이 가능함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	</a:t>
            </a:r>
            <a:r>
              <a:rPr lang="ko-KR" altLang="en-US" sz="24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50" charset="-127"/>
              </a:rPr>
              <a:t>⇒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EQ Function</a:t>
            </a:r>
            <a:r>
              <a:rPr lang="ko-KR" altLang="en-US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</a:t>
            </a:r>
            <a:r>
              <a:rPr lang="ko-KR" altLang="en-US" sz="2600" spc="-100" dirty="0" err="1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단락</a:t>
            </a:r>
            <a:r>
              <a:rPr lang="ko-KR" altLang="en-US" sz="2400" spc="-100" dirty="0" err="1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시킬</a:t>
            </a:r>
            <a:r>
              <a:rPr lang="ko-KR" altLang="en-US" sz="24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 있는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기능을 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회로에 추가하여 문제 해결</a:t>
            </a: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HMI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 구성 시 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3D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표현을 위한 이미지 생성 및 각도를 맞추는 작업에 많은 시간이 걸림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F01E0342-A5F0-4424-AE35-0FECC54EAD5A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Picture 29">
            <a:extLst>
              <a:ext uri="{FF2B5EF4-FFF2-40B4-BE49-F238E27FC236}">
                <a16:creationId xmlns:a16="http://schemas.microsoft.com/office/drawing/2014/main" id="{DF1A3135-16E6-4D32-97FE-371BE643A5D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6195A315-28A1-45AB-94C5-53E8C35FFF14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4" name="Picture 48">
            <a:extLst>
              <a:ext uri="{FF2B5EF4-FFF2-40B4-BE49-F238E27FC236}">
                <a16:creationId xmlns:a16="http://schemas.microsoft.com/office/drawing/2014/main" id="{6FEC5BFC-97FF-4E0E-9A48-9C426A38C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5" name="TextBox 49">
            <a:extLst>
              <a:ext uri="{FF2B5EF4-FFF2-40B4-BE49-F238E27FC236}">
                <a16:creationId xmlns:a16="http://schemas.microsoft.com/office/drawing/2014/main" id="{2344A42B-526C-45A8-8AD6-EDC837BC4CD3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6" name="Picture 28">
            <a:extLst>
              <a:ext uri="{FF2B5EF4-FFF2-40B4-BE49-F238E27FC236}">
                <a16:creationId xmlns:a16="http://schemas.microsoft.com/office/drawing/2014/main" id="{7CB78284-08E2-485B-BAEB-21BBE0D371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4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C1C4A-56E2-144F-721C-2A885C46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DCF9DB-C735-CD44-6069-5F69F7D9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43890BD9-6085-E465-115E-99FC6680119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3">
            <a:extLst>
              <a:ext uri="{FF2B5EF4-FFF2-40B4-BE49-F238E27FC236}">
                <a16:creationId xmlns:a16="http://schemas.microsoft.com/office/drawing/2014/main" id="{0FA5D166-711C-D7D1-79AD-7C6B2A7A108B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창고 입</a:t>
            </a: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출고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6168FE3-BAF2-0229-895D-36F16EDE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67722"/>
            <a:ext cx="8098440" cy="604820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AD0553B-5A04-6CF9-057D-0CA45ABD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58" y="3492500"/>
            <a:ext cx="6027862" cy="624205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9AAEB99-FABA-A0E2-D17F-4C6428968F43}"/>
              </a:ext>
            </a:extLst>
          </p:cNvPr>
          <p:cNvSpPr txBox="1"/>
          <p:nvPr/>
        </p:nvSpPr>
        <p:spPr>
          <a:xfrm>
            <a:off x="10668000" y="3439111"/>
            <a:ext cx="5499099" cy="6242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200000"/>
              </a:lnSpc>
              <a:defRPr/>
            </a:pP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 :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버튼을 눌러서 입</a:t>
            </a: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출고 명령 입력</a:t>
            </a:r>
            <a:endParaRPr kumimoji="0" lang="en-US" altLang="ko-KR" sz="26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en-US" altLang="ko-KR" sz="26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: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창고 내 재고 여부 출력 및 각 </a:t>
            </a:r>
            <a:endParaRPr lang="en-US" altLang="ko-KR" sz="2600" spc="-100" noProof="0" dirty="0">
              <a:solidFill>
                <a:srgbClr val="485EE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600" spc="-100" noProof="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</a:t>
            </a:r>
            <a:r>
              <a:rPr kumimoji="0" lang="ko-KR" altLang="en-US" sz="2600" b="0" i="0" u="none" strike="noStrike" kern="1200" cap="none" spc="-100" normalizeH="0" baseline="0" noProof="0" dirty="0" err="1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입고량</a:t>
            </a: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로봇 작동 여부 등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현재상태 출력</a:t>
            </a:r>
            <a:endParaRPr kumimoji="0" lang="en-US" altLang="ko-KR" sz="26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E9ADC-C3E6-2903-5481-E17BEFDBFDFA}"/>
              </a:ext>
            </a:extLst>
          </p:cNvPr>
          <p:cNvSpPr/>
          <p:nvPr/>
        </p:nvSpPr>
        <p:spPr>
          <a:xfrm>
            <a:off x="2169328" y="4152900"/>
            <a:ext cx="6822272" cy="3352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9BFA17-BCFE-94FF-9C14-4957B9BF10E4}"/>
              </a:ext>
            </a:extLst>
          </p:cNvPr>
          <p:cNvSpPr/>
          <p:nvPr/>
        </p:nvSpPr>
        <p:spPr>
          <a:xfrm>
            <a:off x="2971800" y="7857112"/>
            <a:ext cx="5105400" cy="12233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27340D-C874-C62D-08E2-F56EBECFC3BB}"/>
              </a:ext>
            </a:extLst>
          </p:cNvPr>
          <p:cNvSpPr/>
          <p:nvPr/>
        </p:nvSpPr>
        <p:spPr>
          <a:xfrm>
            <a:off x="8949266" y="4154129"/>
            <a:ext cx="609600" cy="54776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08EC9-6864-DEF2-21F3-52F27BC3545F}"/>
              </a:ext>
            </a:extLst>
          </p:cNvPr>
          <p:cNvSpPr/>
          <p:nvPr/>
        </p:nvSpPr>
        <p:spPr>
          <a:xfrm>
            <a:off x="8088288" y="7857112"/>
            <a:ext cx="609600" cy="54776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0EB63DD5-8364-41BA-B0B6-6DF7C7982997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7" name="Picture 29">
            <a:extLst>
              <a:ext uri="{FF2B5EF4-FFF2-40B4-BE49-F238E27FC236}">
                <a16:creationId xmlns:a16="http://schemas.microsoft.com/office/drawing/2014/main" id="{20EF7F77-9519-4357-93D2-E6F148834BC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914BF31B-3FA4-496B-AB25-59EBC3770FCC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9" name="Picture 48">
            <a:extLst>
              <a:ext uri="{FF2B5EF4-FFF2-40B4-BE49-F238E27FC236}">
                <a16:creationId xmlns:a16="http://schemas.microsoft.com/office/drawing/2014/main" id="{B8FF43E9-7A32-41AE-9565-27A73BC03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20" name="TextBox 49">
            <a:extLst>
              <a:ext uri="{FF2B5EF4-FFF2-40B4-BE49-F238E27FC236}">
                <a16:creationId xmlns:a16="http://schemas.microsoft.com/office/drawing/2014/main" id="{FCFC368A-07B0-4373-A274-5EDAB714768D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1" name="Picture 28">
            <a:extLst>
              <a:ext uri="{FF2B5EF4-FFF2-40B4-BE49-F238E27FC236}">
                <a16:creationId xmlns:a16="http://schemas.microsoft.com/office/drawing/2014/main" id="{3A7C3B07-2A6C-41D9-BC16-94CDA92ACD2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96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9F288-4062-4C42-0F0E-39FAAA87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5D1389-6C01-3705-D29E-19A1DBA9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571500"/>
            <a:ext cx="16675100" cy="99822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C3602E68-9E9A-FC82-0D6A-ADC5D10A2A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DB98B282-D0D5-79F2-50CB-694082161777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창고 입</a:t>
            </a: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출고</a:t>
            </a:r>
            <a:endParaRPr kumimoji="0" lang="en-US" altLang="ko-KR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796E6C6-9274-063A-9F76-1089C0B3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80" y="4244927"/>
            <a:ext cx="8114259" cy="46304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AE7D02-A4D0-9C7A-B436-93B7F12B2F4F}"/>
              </a:ext>
            </a:extLst>
          </p:cNvPr>
          <p:cNvSpPr/>
          <p:nvPr/>
        </p:nvSpPr>
        <p:spPr>
          <a:xfrm>
            <a:off x="1981200" y="4824340"/>
            <a:ext cx="3505200" cy="35703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B1D6A7-A80D-AAA2-76B9-32C92165B3FA}"/>
              </a:ext>
            </a:extLst>
          </p:cNvPr>
          <p:cNvSpPr/>
          <p:nvPr/>
        </p:nvSpPr>
        <p:spPr>
          <a:xfrm>
            <a:off x="1336129" y="4838700"/>
            <a:ext cx="609600" cy="54776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Regular" panose="020B0600000101010101" charset="-127"/>
                <a:ea typeface="Noto Sans CJK KR Regular" panose="020B0600000101010101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Regular" panose="020B0600000101010101" charset="-127"/>
              <a:ea typeface="Noto Sans CJK KR Regular" panose="020B0600000101010101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DBB481-CB51-FB66-6546-ABD81F4667F7}"/>
              </a:ext>
            </a:extLst>
          </p:cNvPr>
          <p:cNvSpPr/>
          <p:nvPr/>
        </p:nvSpPr>
        <p:spPr>
          <a:xfrm>
            <a:off x="5638800" y="4737100"/>
            <a:ext cx="3260780" cy="711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37A06E-D835-FA75-7608-81726CCFEA11}"/>
              </a:ext>
            </a:extLst>
          </p:cNvPr>
          <p:cNvSpPr/>
          <p:nvPr/>
        </p:nvSpPr>
        <p:spPr>
          <a:xfrm>
            <a:off x="5774802" y="5600700"/>
            <a:ext cx="2835798" cy="2819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03F926-9ADC-7119-629D-BF461524F536}"/>
              </a:ext>
            </a:extLst>
          </p:cNvPr>
          <p:cNvSpPr/>
          <p:nvPr/>
        </p:nvSpPr>
        <p:spPr>
          <a:xfrm>
            <a:off x="8614458" y="7872340"/>
            <a:ext cx="609600" cy="54776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Regular" panose="020B0600000101010101" charset="-127"/>
                <a:ea typeface="Noto Sans CJK KR Regular" panose="020B0600000101010101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Regular" panose="020B0600000101010101" charset="-127"/>
              <a:ea typeface="Noto Sans CJK KR Regular" panose="020B0600000101010101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5315ED-C08B-0502-E82D-156D14940243}"/>
              </a:ext>
            </a:extLst>
          </p:cNvPr>
          <p:cNvSpPr/>
          <p:nvPr/>
        </p:nvSpPr>
        <p:spPr>
          <a:xfrm>
            <a:off x="8910687" y="4700596"/>
            <a:ext cx="609600" cy="54776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Regular" panose="020B0600000101010101" charset="-127"/>
                <a:ea typeface="Noto Sans CJK KR Regular" panose="020B0600000101010101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Regular" panose="020B0600000101010101" charset="-127"/>
              <a:ea typeface="Noto Sans CJK KR Regular" panose="020B0600000101010101" charset="-127"/>
              <a:cs typeface="+mn-cs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79BBF15-299F-CC25-C282-74DACA8C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58" y="3492500"/>
            <a:ext cx="6027862" cy="6242050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AA4C4AA3-F211-01D2-CC70-2D39DEC161CB}"/>
              </a:ext>
            </a:extLst>
          </p:cNvPr>
          <p:cNvSpPr txBox="1"/>
          <p:nvPr/>
        </p:nvSpPr>
        <p:spPr>
          <a:xfrm>
            <a:off x="10581102" y="3473450"/>
            <a:ext cx="5720985" cy="6242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 :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창고의 보관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현황 출력</a:t>
            </a:r>
            <a:endParaRPr kumimoji="0" lang="en-US" altLang="ko-KR" sz="2600" b="0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 :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재고</a:t>
            </a: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</a:t>
            </a:r>
            <a:r>
              <a:rPr kumimoji="0" lang="ko-KR" altLang="en-US" sz="2600" b="0" i="0" u="none" strike="noStrike" kern="1200" cap="none" spc="-10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입고량</a:t>
            </a: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로봇 작동 여부</a:t>
            </a: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</a:t>
            </a:r>
            <a:endParaRPr lang="en-US" altLang="ko-KR" sz="2600" spc="-100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 :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입고를 위한 로봇 작동 버튼</a:t>
            </a:r>
            <a:endParaRPr lang="en-US" altLang="ko-KR" sz="2600" spc="-100" dirty="0">
              <a:solidFill>
                <a:srgbClr val="485EE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보관 혹은 출고를 원하는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위치 숫자 입력</a:t>
            </a: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                    ↓</a:t>
            </a:r>
            <a:endParaRPr lang="en-US" altLang="ko-KR" sz="2600" spc="-100" dirty="0">
              <a:solidFill>
                <a:srgbClr val="485EE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입고 혹은 출고 선택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START 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 클릭</a:t>
            </a:r>
            <a:r>
              <a:rPr kumimoji="0" lang="en-US" altLang="ko-KR" sz="26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3070EDF5-F57F-41F9-9F9C-5F153DC45B2F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0" name="Picture 29">
            <a:extLst>
              <a:ext uri="{FF2B5EF4-FFF2-40B4-BE49-F238E27FC236}">
                <a16:creationId xmlns:a16="http://schemas.microsoft.com/office/drawing/2014/main" id="{43D1DAA1-328F-47AC-AAE7-DCD689659E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21" name="TextBox 30">
            <a:extLst>
              <a:ext uri="{FF2B5EF4-FFF2-40B4-BE49-F238E27FC236}">
                <a16:creationId xmlns:a16="http://schemas.microsoft.com/office/drawing/2014/main" id="{F74758D1-FB90-4320-8EBE-A4016B369B1E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27" name="Picture 48">
            <a:extLst>
              <a:ext uri="{FF2B5EF4-FFF2-40B4-BE49-F238E27FC236}">
                <a16:creationId xmlns:a16="http://schemas.microsoft.com/office/drawing/2014/main" id="{472DD293-0B98-4F0F-9760-6043A192D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28" name="TextBox 49">
            <a:extLst>
              <a:ext uri="{FF2B5EF4-FFF2-40B4-BE49-F238E27FC236}">
                <a16:creationId xmlns:a16="http://schemas.microsoft.com/office/drawing/2014/main" id="{3CC68931-3762-40C1-911F-48F0309D3FAC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693C8D6-533F-488D-AFB8-44A9105BA04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2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632CC-7FEA-E97C-0A67-06CABE29E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7176F7-13E6-744D-283E-D50E52B1F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1308ACF-F36B-872B-0B7F-25B2261C548C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창고 입</a:t>
            </a: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출고</a:t>
            </a:r>
            <a:endParaRPr kumimoji="0" lang="en-US" altLang="ko-KR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7B17508A-5D62-AAFA-6D51-98999D549F4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">
            <a:extLst>
              <a:ext uri="{FF2B5EF4-FFF2-40B4-BE49-F238E27FC236}">
                <a16:creationId xmlns:a16="http://schemas.microsoft.com/office/drawing/2014/main" id="{30588CAF-2567-DA7F-49B1-71E02B0B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397" y="3492500"/>
            <a:ext cx="13903223" cy="6242050"/>
          </a:xfrm>
          <a:prstGeom prst="rect">
            <a:avLst/>
          </a:prstGeom>
        </p:spPr>
      </p:pic>
      <p:sp>
        <p:nvSpPr>
          <p:cNvPr id="47" name="TextBox 4">
            <a:extLst>
              <a:ext uri="{FF2B5EF4-FFF2-40B4-BE49-F238E27FC236}">
                <a16:creationId xmlns:a16="http://schemas.microsoft.com/office/drawing/2014/main" id="{18D5EED1-7648-D18D-526D-1ABC63346340}"/>
              </a:ext>
            </a:extLst>
          </p:cNvPr>
          <p:cNvSpPr txBox="1"/>
          <p:nvPr/>
        </p:nvSpPr>
        <p:spPr>
          <a:xfrm>
            <a:off x="2819400" y="3540842"/>
            <a:ext cx="13347700" cy="6242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입고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출고 버튼 제작 시 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상의 변수를 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HMI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버튼과 연동시키는 과정에서 </a:t>
            </a:r>
            <a:r>
              <a:rPr kumimoji="0" lang="ko-KR" altLang="en-US" sz="30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</a:t>
            </a:r>
            <a:r>
              <a:rPr kumimoji="0" lang="ko-KR" altLang="en-US" sz="3000" b="0" i="0" u="none" strike="noStrike" kern="1200" cap="none" spc="-10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비규칙적인</a:t>
            </a:r>
            <a:r>
              <a:rPr lang="ko-KR" altLang="en-US" sz="3000" spc="-1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30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선언으로 구현에 어려움이 있었음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</a:t>
            </a:r>
            <a:r>
              <a:rPr lang="ko-KR" altLang="en-US" sz="28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사후 관리를 통해서 해결하였으나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변수에 대한 계획 및 소통이 부족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하였음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32EF5F33-764D-4B85-B411-8D89C69939DD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Picture 29">
            <a:extLst>
              <a:ext uri="{FF2B5EF4-FFF2-40B4-BE49-F238E27FC236}">
                <a16:creationId xmlns:a16="http://schemas.microsoft.com/office/drawing/2014/main" id="{260C5F0D-20D6-475F-A0D7-0FB3ED551D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0512AE9C-5763-4122-94B9-1CFE26342E62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4" name="Picture 48">
            <a:extLst>
              <a:ext uri="{FF2B5EF4-FFF2-40B4-BE49-F238E27FC236}">
                <a16:creationId xmlns:a16="http://schemas.microsoft.com/office/drawing/2014/main" id="{A9A117DF-010D-42B0-BE93-651775035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5" name="TextBox 49">
            <a:extLst>
              <a:ext uri="{FF2B5EF4-FFF2-40B4-BE49-F238E27FC236}">
                <a16:creationId xmlns:a16="http://schemas.microsoft.com/office/drawing/2014/main" id="{93B0BF52-A0C2-47E8-A18B-8C3787075A1B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6" name="Picture 28">
            <a:extLst>
              <a:ext uri="{FF2B5EF4-FFF2-40B4-BE49-F238E27FC236}">
                <a16:creationId xmlns:a16="http://schemas.microsoft.com/office/drawing/2014/main" id="{0605717A-FD82-4A53-9A3A-1F80F1D2A7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5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154E9-F1FE-73F6-9FB4-0E727446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38B67D-5787-A9F8-0C00-3647E61C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F9B4D13E-D507-C6FC-D0B4-4027318749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3">
            <a:extLst>
              <a:ext uri="{FF2B5EF4-FFF2-40B4-BE49-F238E27FC236}">
                <a16:creationId xmlns:a16="http://schemas.microsoft.com/office/drawing/2014/main" id="{D918EA54-0BB0-12C7-310D-287719C97A54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입</a:t>
            </a: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출고 과정 시각화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6FFFB23-D182-13FE-B27F-20558184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390900"/>
            <a:ext cx="5881053" cy="426526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845130C-5111-9296-405E-412D45D1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1" y="8031333"/>
            <a:ext cx="13903223" cy="1988967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FD99D7-2082-1E17-82DD-6E3833A4143A}"/>
              </a:ext>
            </a:extLst>
          </p:cNvPr>
          <p:cNvSpPr txBox="1"/>
          <p:nvPr/>
        </p:nvSpPr>
        <p:spPr>
          <a:xfrm>
            <a:off x="2171701" y="8031333"/>
            <a:ext cx="13677900" cy="16498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리모컨에 따른 명령을 입력 받으면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highlight>
                  <a:srgbClr val="FFFF00"/>
                </a:highlight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화면을 통하여 </a:t>
            </a:r>
            <a:r>
              <a:rPr kumimoji="0" lang="ko-KR" altLang="en-US" sz="30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실시간으로 로봇 동작상태를 확인</a:t>
            </a:r>
            <a:endParaRPr kumimoji="0" lang="en-US" sz="3000" b="0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CC1872D-04E4-6C98-F820-51FC107AF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7864" y="3394941"/>
            <a:ext cx="5750853" cy="4261228"/>
          </a:xfrm>
          <a:prstGeom prst="rect">
            <a:avLst/>
          </a:prstGeom>
        </p:spPr>
      </p:pic>
      <p:sp>
        <p:nvSpPr>
          <p:cNvPr id="13" name="TextBox 27">
            <a:extLst>
              <a:ext uri="{FF2B5EF4-FFF2-40B4-BE49-F238E27FC236}">
                <a16:creationId xmlns:a16="http://schemas.microsoft.com/office/drawing/2014/main" id="{10022476-FBC4-4CE0-AC33-AA1A2406381C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4" name="Picture 29">
            <a:extLst>
              <a:ext uri="{FF2B5EF4-FFF2-40B4-BE49-F238E27FC236}">
                <a16:creationId xmlns:a16="http://schemas.microsoft.com/office/drawing/2014/main" id="{FC8E14ED-5EB7-40DA-997C-A885634A738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5" name="TextBox 30">
            <a:extLst>
              <a:ext uri="{FF2B5EF4-FFF2-40B4-BE49-F238E27FC236}">
                <a16:creationId xmlns:a16="http://schemas.microsoft.com/office/drawing/2014/main" id="{D296699E-EFFE-4B77-A33E-1CA98B201B78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6" name="Picture 48">
            <a:extLst>
              <a:ext uri="{FF2B5EF4-FFF2-40B4-BE49-F238E27FC236}">
                <a16:creationId xmlns:a16="http://schemas.microsoft.com/office/drawing/2014/main" id="{D1814089-31E5-402D-8511-10CADA901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7" name="TextBox 49">
            <a:extLst>
              <a:ext uri="{FF2B5EF4-FFF2-40B4-BE49-F238E27FC236}">
                <a16:creationId xmlns:a16="http://schemas.microsoft.com/office/drawing/2014/main" id="{64A5F652-928F-461E-B5A0-6E3E30AAEB7B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8" name="Picture 28">
            <a:extLst>
              <a:ext uri="{FF2B5EF4-FFF2-40B4-BE49-F238E27FC236}">
                <a16:creationId xmlns:a16="http://schemas.microsoft.com/office/drawing/2014/main" id="{D78BF110-E0A5-4171-9E59-2A6B0C76B5B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8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05C5C-BB63-543A-D501-33F9CA71D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C42F29-D6D0-246C-C186-79232133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421D37C6-B9A6-26AE-C13B-D200FC7820C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3">
            <a:extLst>
              <a:ext uri="{FF2B5EF4-FFF2-40B4-BE49-F238E27FC236}">
                <a16:creationId xmlns:a16="http://schemas.microsoft.com/office/drawing/2014/main" id="{C58A0B06-831F-42B2-BAEB-8C6ED37FA341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입</a:t>
            </a: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출고 과정 시각화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A08C382-0CD1-F7DA-CBCF-470ED282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16" y="3948719"/>
            <a:ext cx="7467601" cy="5415922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CEA763A-2081-7855-E764-ACD5778B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390901"/>
            <a:ext cx="6880124" cy="6629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02E2ECB-F982-0285-FCE0-E6CAABB582DB}"/>
              </a:ext>
            </a:extLst>
          </p:cNvPr>
          <p:cNvSpPr txBox="1"/>
          <p:nvPr/>
        </p:nvSpPr>
        <p:spPr>
          <a:xfrm>
            <a:off x="9345562" y="3632200"/>
            <a:ext cx="6678562" cy="60489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출고를 위하여 로봇이 움직이는 통로 출력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비트부품을 통하여 리모컨에 입력된 명령대로 임무를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수행하는 로봇을 구현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1E665FC0-357A-4F5F-8E43-FE3AC12FD719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3" name="Picture 29">
            <a:extLst>
              <a:ext uri="{FF2B5EF4-FFF2-40B4-BE49-F238E27FC236}">
                <a16:creationId xmlns:a16="http://schemas.microsoft.com/office/drawing/2014/main" id="{DAE8B20B-7786-4E58-8997-E346416A2E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4" name="TextBox 30">
            <a:extLst>
              <a:ext uri="{FF2B5EF4-FFF2-40B4-BE49-F238E27FC236}">
                <a16:creationId xmlns:a16="http://schemas.microsoft.com/office/drawing/2014/main" id="{25E31C21-6103-4E3B-B67E-81909E2DEE71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5" name="Picture 48">
            <a:extLst>
              <a:ext uri="{FF2B5EF4-FFF2-40B4-BE49-F238E27FC236}">
                <a16:creationId xmlns:a16="http://schemas.microsoft.com/office/drawing/2014/main" id="{645512B1-C1F4-4D6F-A25A-66CB2B1B7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6" name="TextBox 49">
            <a:extLst>
              <a:ext uri="{FF2B5EF4-FFF2-40B4-BE49-F238E27FC236}">
                <a16:creationId xmlns:a16="http://schemas.microsoft.com/office/drawing/2014/main" id="{EC13BB85-4838-4262-8F45-E473EC181295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7" name="Picture 28">
            <a:extLst>
              <a:ext uri="{FF2B5EF4-FFF2-40B4-BE49-F238E27FC236}">
                <a16:creationId xmlns:a16="http://schemas.microsoft.com/office/drawing/2014/main" id="{EAA4DF12-F0EE-4E7E-8F00-A793C941168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6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32506-7532-83FB-E3BC-5D839551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168E90-25D7-F606-19CC-1CE2F0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1E4649A2-76EE-F8E6-E573-7A41C0AE7FA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3">
            <a:extLst>
              <a:ext uri="{FF2B5EF4-FFF2-40B4-BE49-F238E27FC236}">
                <a16:creationId xmlns:a16="http://schemas.microsoft.com/office/drawing/2014/main" id="{999D3A25-17B3-2371-8CEE-8B771382D514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입</a:t>
            </a: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출고 과정 시각화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B3B836-9C5C-9C61-6814-71950AC8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3936999"/>
            <a:ext cx="7472876" cy="553720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0DB65BC-10F5-ED95-783C-15C92DF8C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427" y="3390901"/>
            <a:ext cx="6821573" cy="6629399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0A1A73A-79BB-437C-4889-F72E440DC5F8}"/>
              </a:ext>
            </a:extLst>
          </p:cNvPr>
          <p:cNvSpPr txBox="1"/>
          <p:nvPr/>
        </p:nvSpPr>
        <p:spPr>
          <a:xfrm>
            <a:off x="9296400" y="3390901"/>
            <a:ext cx="6553200" cy="66293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창고에 도착하여 재고가 쌓는 과정을 출력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리모컨에 입력된 저장 위치에 맞춰 움직임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상자의 유무에 따라 재고 수준을 파악할 수 있음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34E617E4-7BD2-4E39-9FE6-75F1DC568394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3" name="Picture 29">
            <a:extLst>
              <a:ext uri="{FF2B5EF4-FFF2-40B4-BE49-F238E27FC236}">
                <a16:creationId xmlns:a16="http://schemas.microsoft.com/office/drawing/2014/main" id="{A393842C-3272-41AA-AC98-E83BC8F587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4" name="TextBox 30">
            <a:extLst>
              <a:ext uri="{FF2B5EF4-FFF2-40B4-BE49-F238E27FC236}">
                <a16:creationId xmlns:a16="http://schemas.microsoft.com/office/drawing/2014/main" id="{0BC7A29A-A5C3-4416-9039-7A078692676A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5" name="Picture 48">
            <a:extLst>
              <a:ext uri="{FF2B5EF4-FFF2-40B4-BE49-F238E27FC236}">
                <a16:creationId xmlns:a16="http://schemas.microsoft.com/office/drawing/2014/main" id="{4987D69E-55D9-421C-BB0C-E86F497BD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6" name="TextBox 49">
            <a:extLst>
              <a:ext uri="{FF2B5EF4-FFF2-40B4-BE49-F238E27FC236}">
                <a16:creationId xmlns:a16="http://schemas.microsoft.com/office/drawing/2014/main" id="{316E8043-F695-44FF-8E06-5BF829A497FE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7" name="Picture 28">
            <a:extLst>
              <a:ext uri="{FF2B5EF4-FFF2-40B4-BE49-F238E27FC236}">
                <a16:creationId xmlns:a16="http://schemas.microsoft.com/office/drawing/2014/main" id="{8E4F2043-651B-4347-9862-0E910FD1F8D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C02F6C3-857C-49F4-9C15-5820089E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4533900"/>
            <a:ext cx="7645400" cy="534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0900" y="6642100"/>
            <a:ext cx="3136900" cy="3213100"/>
          </a:xfrm>
          <a:prstGeom prst="rect">
            <a:avLst/>
          </a:prstGeom>
          <a:effectLst>
            <a:outerShdw blurRad="97767" dist="96405" dir="1104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4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5200" y="3771900"/>
            <a:ext cx="3149600" cy="673100"/>
          </a:xfrm>
          <a:prstGeom prst="rect">
            <a:avLst/>
          </a:prstGeom>
          <a:noFill/>
        </p:spPr>
      </p:pic>
      <p:sp>
        <p:nvSpPr>
          <p:cNvPr id="8" name="TextBox 8"/>
          <p:cNvSpPr txBox="1"/>
          <p:nvPr/>
        </p:nvSpPr>
        <p:spPr>
          <a:xfrm>
            <a:off x="2095500" y="4229100"/>
            <a:ext cx="84201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3000" y="3848100"/>
            <a:ext cx="2743200" cy="520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CHAPTER</a:t>
            </a: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68D2D-2866-F06B-C426-442FB8C77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AE1DE9-A2A6-1505-732B-644BFFDB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2588380-E373-25CD-71FF-9CF39F7E1EB5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입</a:t>
            </a: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출고 과정 시각화</a:t>
            </a:r>
            <a:endParaRPr kumimoji="0" lang="en-US" altLang="ko-KR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4D181E9-1A48-D344-2CA1-4CC82FB32F7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">
            <a:extLst>
              <a:ext uri="{FF2B5EF4-FFF2-40B4-BE49-F238E27FC236}">
                <a16:creationId xmlns:a16="http://schemas.microsoft.com/office/drawing/2014/main" id="{B7FFD399-1C02-69A9-398E-67FFF98A4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397" y="3492500"/>
            <a:ext cx="13903223" cy="6242050"/>
          </a:xfrm>
          <a:prstGeom prst="rect">
            <a:avLst/>
          </a:prstGeom>
        </p:spPr>
      </p:pic>
      <p:sp>
        <p:nvSpPr>
          <p:cNvPr id="47" name="TextBox 4">
            <a:extLst>
              <a:ext uri="{FF2B5EF4-FFF2-40B4-BE49-F238E27FC236}">
                <a16:creationId xmlns:a16="http://schemas.microsoft.com/office/drawing/2014/main" id="{097BAC2B-61A2-FED6-14E1-C8A84BE2F9C4}"/>
              </a:ext>
            </a:extLst>
          </p:cNvPr>
          <p:cNvSpPr txBox="1"/>
          <p:nvPr/>
        </p:nvSpPr>
        <p:spPr>
          <a:xfrm>
            <a:off x="2819400" y="3540842"/>
            <a:ext cx="13347700" cy="6242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각각 다른 조건에 따라 다른 동작을 보여주는 스크립트를 작성하는데 있어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 내 동작과 시각적 동작을 맞춰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주는 작업이 힘들었음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스크립트를 코딩하는 과정에서 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HMI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간의 연동에 대한 지식이 부족하여 에러를 찾는데 어려움이 있었음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</a:t>
            </a:r>
            <a:r>
              <a:rPr lang="ko-KR" altLang="en-US" sz="2800" spc="-100" dirty="0">
                <a:solidFill>
                  <a:srgbClr val="485EE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ex) PLC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내부변수를 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HMI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 비교할 때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음수 처리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되지 않는다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스크립트로 일련의 과정을 구현하는 과정에서 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경험부족을 확인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</a:t>
            </a: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04C84B04-D637-4006-A9B8-A80B33AF4541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Picture 29">
            <a:extLst>
              <a:ext uri="{FF2B5EF4-FFF2-40B4-BE49-F238E27FC236}">
                <a16:creationId xmlns:a16="http://schemas.microsoft.com/office/drawing/2014/main" id="{DDF164F9-020E-435C-8F9B-52A7AF408B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ED1D4C02-35AC-4911-927C-A6400B440070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4" name="Picture 48">
            <a:extLst>
              <a:ext uri="{FF2B5EF4-FFF2-40B4-BE49-F238E27FC236}">
                <a16:creationId xmlns:a16="http://schemas.microsoft.com/office/drawing/2014/main" id="{64B13D1D-F3C3-4F46-835B-1E06A2FFB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5" name="TextBox 49">
            <a:extLst>
              <a:ext uri="{FF2B5EF4-FFF2-40B4-BE49-F238E27FC236}">
                <a16:creationId xmlns:a16="http://schemas.microsoft.com/office/drawing/2014/main" id="{4EBD917F-0471-4F68-A81C-EE75E34D380C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6" name="Picture 28">
            <a:extLst>
              <a:ext uri="{FF2B5EF4-FFF2-40B4-BE49-F238E27FC236}">
                <a16:creationId xmlns:a16="http://schemas.microsoft.com/office/drawing/2014/main" id="{A28F01BD-16DB-48FD-AAA1-428D3D43953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F85F0-767A-F265-FAC6-D40155F0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35E3A7-505A-2120-73CD-4F747A55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D84A2989-2F7C-DAAF-F41A-85443C44B9D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3">
            <a:extLst>
              <a:ext uri="{FF2B5EF4-FFF2-40B4-BE49-F238E27FC236}">
                <a16:creationId xmlns:a16="http://schemas.microsoft.com/office/drawing/2014/main" id="{C2A975FE-5073-FC47-158E-91C4E87CABD7}"/>
              </a:ext>
            </a:extLst>
          </p:cNvPr>
          <p:cNvSpPr txBox="1"/>
          <p:nvPr/>
        </p:nvSpPr>
        <p:spPr>
          <a:xfrm>
            <a:off x="2179688" y="52578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ABC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분석 자동 분류 시스템</a:t>
            </a:r>
            <a:endParaRPr kumimoji="0" lang="en-US" altLang="ko-KR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en-US" altLang="ko-KR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kumimoji="0" lang="ko-KR" altLang="en-US" sz="7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시연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3FAA4C1-65F6-2054-CF6D-538EA7ED4E8B}"/>
              </a:ext>
            </a:extLst>
          </p:cNvPr>
          <p:cNvSpPr txBox="1"/>
          <p:nvPr/>
        </p:nvSpPr>
        <p:spPr>
          <a:xfrm>
            <a:off x="2263876" y="3439111"/>
            <a:ext cx="14276310" cy="6242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Noto Sans CJK KR Regular" panose="020B0600000101010101" charset="-127"/>
              <a:ea typeface="Noto Sans CJK KR Regular" panose="020B0600000101010101" charset="-127"/>
              <a:cs typeface="+mn-cs"/>
            </a:endParaRP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74B16BE8-0D3A-4D52-9AD8-DF776EB4ADBB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Picture 29">
            <a:extLst>
              <a:ext uri="{FF2B5EF4-FFF2-40B4-BE49-F238E27FC236}">
                <a16:creationId xmlns:a16="http://schemas.microsoft.com/office/drawing/2014/main" id="{8C6E83A4-8352-4DF5-B4CB-31F3233271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E34EF935-1E71-498F-A1E4-6BD3D6525F1D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04</a:t>
            </a:r>
          </a:p>
        </p:txBody>
      </p:sp>
      <p:pic>
        <p:nvPicPr>
          <p:cNvPr id="14" name="Picture 48">
            <a:extLst>
              <a:ext uri="{FF2B5EF4-FFF2-40B4-BE49-F238E27FC236}">
                <a16:creationId xmlns:a16="http://schemas.microsoft.com/office/drawing/2014/main" id="{9B2A340C-C72C-4607-9580-22F33D579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5" name="TextBox 49">
            <a:extLst>
              <a:ext uri="{FF2B5EF4-FFF2-40B4-BE49-F238E27FC236}">
                <a16:creationId xmlns:a16="http://schemas.microsoft.com/office/drawing/2014/main" id="{F26DA327-D506-43EA-A294-592D6A405C7B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6" name="Picture 28">
            <a:extLst>
              <a:ext uri="{FF2B5EF4-FFF2-40B4-BE49-F238E27FC236}">
                <a16:creationId xmlns:a16="http://schemas.microsoft.com/office/drawing/2014/main" id="{E3EA67F1-5C05-4DBA-B387-6570BF01F6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06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C02F6C3-857C-49F4-9C15-5820089E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4770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0" y="6642100"/>
            <a:ext cx="3136900" cy="3213100"/>
          </a:xfrm>
          <a:prstGeom prst="rect">
            <a:avLst/>
          </a:prstGeom>
          <a:effectLst>
            <a:outerShdw blurRad="97767" dist="96405" dir="1104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4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5200" y="3771900"/>
            <a:ext cx="3149600" cy="673100"/>
          </a:xfrm>
          <a:prstGeom prst="rect">
            <a:avLst/>
          </a:prstGeom>
          <a:noFill/>
        </p:spPr>
      </p:pic>
      <p:sp>
        <p:nvSpPr>
          <p:cNvPr id="8" name="TextBox 8"/>
          <p:cNvSpPr txBox="1"/>
          <p:nvPr/>
        </p:nvSpPr>
        <p:spPr>
          <a:xfrm>
            <a:off x="2095500" y="4229100"/>
            <a:ext cx="84201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자체평가 의견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3000" y="3848100"/>
            <a:ext cx="2743200" cy="520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CHAPTER</a:t>
            </a:r>
            <a:r>
              <a:rPr kumimoji="0" lang="en-US" sz="3000" b="0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05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B9BC5B30-39F4-4B80-915D-19650575F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2" y="2095500"/>
            <a:ext cx="4089400" cy="11531600"/>
          </a:xfrm>
          <a:prstGeom prst="rect">
            <a:avLst/>
          </a:prstGeom>
          <a:effectLst>
            <a:outerShdw blurRad="166889" dist="125956" dir="966000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4848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622549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7200" b="1" i="0" u="none" strike="noStrike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자체평가 의견</a:t>
            </a:r>
            <a:endParaRPr lang="en-US" sz="7200" b="1" i="0" u="none" strike="noStrike" spc="-100" dirty="0">
              <a:solidFill>
                <a:srgbClr val="485EEE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05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27CE8AF1-083A-42CE-9FA5-73D9038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B31D7F61-35C5-42BE-8EB2-C7356C8B1494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2D1362A8-DCEE-465A-A7CB-0707AA80323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112" name="Picture 5">
            <a:extLst>
              <a:ext uri="{FF2B5EF4-FFF2-40B4-BE49-F238E27FC236}">
                <a16:creationId xmlns:a16="http://schemas.microsoft.com/office/drawing/2014/main" id="{308919FC-8CD5-4576-A8FC-E754BCDA8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3429000"/>
            <a:ext cx="7683500" cy="3136900"/>
          </a:xfrm>
          <a:prstGeom prst="rect">
            <a:avLst/>
          </a:prstGeom>
        </p:spPr>
      </p:pic>
      <p:pic>
        <p:nvPicPr>
          <p:cNvPr id="113" name="Picture 6">
            <a:extLst>
              <a:ext uri="{FF2B5EF4-FFF2-40B4-BE49-F238E27FC236}">
                <a16:creationId xmlns:a16="http://schemas.microsoft.com/office/drawing/2014/main" id="{581AF4FF-731B-451C-8251-277647FE6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3429000"/>
            <a:ext cx="7683500" cy="3136900"/>
          </a:xfrm>
          <a:prstGeom prst="rect">
            <a:avLst/>
          </a:prstGeom>
        </p:spPr>
      </p:pic>
      <p:sp>
        <p:nvSpPr>
          <p:cNvPr id="114" name="TextBox 9">
            <a:extLst>
              <a:ext uri="{FF2B5EF4-FFF2-40B4-BE49-F238E27FC236}">
                <a16:creationId xmlns:a16="http://schemas.microsoft.com/office/drawing/2014/main" id="{F402F080-C93E-40C5-B675-5C60C9A23BEB}"/>
              </a:ext>
            </a:extLst>
          </p:cNvPr>
          <p:cNvSpPr txBox="1"/>
          <p:nvPr/>
        </p:nvSpPr>
        <p:spPr>
          <a:xfrm>
            <a:off x="1752600" y="3848100"/>
            <a:ext cx="990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sz="3400" b="0" i="0" u="sng" strike="noStrike" dirty="0">
                <a:solidFill>
                  <a:srgbClr val="485EEE"/>
                </a:solidFill>
                <a:latin typeface="Gmarket Sans Bold"/>
              </a:rPr>
              <a:t>01</a:t>
            </a:r>
          </a:p>
        </p:txBody>
      </p:sp>
      <p:sp>
        <p:nvSpPr>
          <p:cNvPr id="115" name="TextBox 12">
            <a:extLst>
              <a:ext uri="{FF2B5EF4-FFF2-40B4-BE49-F238E27FC236}">
                <a16:creationId xmlns:a16="http://schemas.microsoft.com/office/drawing/2014/main" id="{FA7BD41B-E064-4C72-82C0-4C5E805E3E8B}"/>
              </a:ext>
            </a:extLst>
          </p:cNvPr>
          <p:cNvSpPr txBox="1"/>
          <p:nvPr/>
        </p:nvSpPr>
        <p:spPr>
          <a:xfrm>
            <a:off x="9639300" y="3848100"/>
            <a:ext cx="990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sz="3400" b="0" i="0" u="sng" strike="noStrike" dirty="0">
                <a:solidFill>
                  <a:srgbClr val="485EEE"/>
                </a:solidFill>
                <a:latin typeface="Gmarket Sans Bold"/>
              </a:rPr>
              <a:t>02</a:t>
            </a:r>
          </a:p>
        </p:txBody>
      </p:sp>
      <p:pic>
        <p:nvPicPr>
          <p:cNvPr id="118" name="Picture 17">
            <a:extLst>
              <a:ext uri="{FF2B5EF4-FFF2-40B4-BE49-F238E27FC236}">
                <a16:creationId xmlns:a16="http://schemas.microsoft.com/office/drawing/2014/main" id="{62A13135-94DA-414D-AB5D-ED8FB2D86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6743699"/>
            <a:ext cx="7683500" cy="3136899"/>
          </a:xfrm>
          <a:prstGeom prst="rect">
            <a:avLst/>
          </a:prstGeom>
        </p:spPr>
      </p:pic>
      <p:sp>
        <p:nvSpPr>
          <p:cNvPr id="119" name="TextBox 20">
            <a:extLst>
              <a:ext uri="{FF2B5EF4-FFF2-40B4-BE49-F238E27FC236}">
                <a16:creationId xmlns:a16="http://schemas.microsoft.com/office/drawing/2014/main" id="{0256A9BF-94EA-485E-8722-E4AE7A3939C9}"/>
              </a:ext>
            </a:extLst>
          </p:cNvPr>
          <p:cNvSpPr txBox="1"/>
          <p:nvPr/>
        </p:nvSpPr>
        <p:spPr>
          <a:xfrm>
            <a:off x="9639300" y="7048500"/>
            <a:ext cx="990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sz="3400" b="0" i="0" u="sng" strike="noStrike" dirty="0">
                <a:solidFill>
                  <a:srgbClr val="485EEE"/>
                </a:solidFill>
                <a:latin typeface="Gmarket Sans Bold"/>
              </a:rPr>
              <a:t>04</a:t>
            </a:r>
          </a:p>
        </p:txBody>
      </p:sp>
      <p:pic>
        <p:nvPicPr>
          <p:cNvPr id="121" name="Picture 5">
            <a:extLst>
              <a:ext uri="{FF2B5EF4-FFF2-40B4-BE49-F238E27FC236}">
                <a16:creationId xmlns:a16="http://schemas.microsoft.com/office/drawing/2014/main" id="{7DBF317B-CF1D-47EF-AF37-7CDEF1F41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4488" y="6743700"/>
            <a:ext cx="7683500" cy="3136900"/>
          </a:xfrm>
          <a:prstGeom prst="rect">
            <a:avLst/>
          </a:prstGeom>
        </p:spPr>
      </p:pic>
      <p:sp>
        <p:nvSpPr>
          <p:cNvPr id="122" name="TextBox 9">
            <a:extLst>
              <a:ext uri="{FF2B5EF4-FFF2-40B4-BE49-F238E27FC236}">
                <a16:creationId xmlns:a16="http://schemas.microsoft.com/office/drawing/2014/main" id="{3CBD88EC-D425-4E9A-B894-5B59B5076A62}"/>
              </a:ext>
            </a:extLst>
          </p:cNvPr>
          <p:cNvSpPr txBox="1"/>
          <p:nvPr/>
        </p:nvSpPr>
        <p:spPr>
          <a:xfrm>
            <a:off x="1752600" y="7048500"/>
            <a:ext cx="990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sz="3400" b="0" i="0" u="sng" strike="noStrike" dirty="0">
                <a:solidFill>
                  <a:srgbClr val="485EEE"/>
                </a:solidFill>
                <a:latin typeface="Gmarket Sans Bold"/>
              </a:rPr>
              <a:t>03</a:t>
            </a:r>
          </a:p>
        </p:txBody>
      </p:sp>
      <p:sp>
        <p:nvSpPr>
          <p:cNvPr id="123" name="TextBox 7">
            <a:extLst>
              <a:ext uri="{FF2B5EF4-FFF2-40B4-BE49-F238E27FC236}">
                <a16:creationId xmlns:a16="http://schemas.microsoft.com/office/drawing/2014/main" id="{F4E09930-A9A4-4E5D-82CA-00137A901968}"/>
              </a:ext>
            </a:extLst>
          </p:cNvPr>
          <p:cNvSpPr txBox="1"/>
          <p:nvPr/>
        </p:nvSpPr>
        <p:spPr>
          <a:xfrm>
            <a:off x="2721077" y="3905250"/>
            <a:ext cx="179029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altLang="en-US" sz="3000" b="0" i="0" u="none" strike="noStrike" spc="-2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완성도 평가</a:t>
            </a:r>
            <a:endParaRPr lang="ko-KR" sz="3000" b="0" i="0" u="none" strike="noStrike" spc="-200" dirty="0">
              <a:solidFill>
                <a:schemeClr val="tx2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4" name="TextBox 7">
            <a:extLst>
              <a:ext uri="{FF2B5EF4-FFF2-40B4-BE49-F238E27FC236}">
                <a16:creationId xmlns:a16="http://schemas.microsoft.com/office/drawing/2014/main" id="{1E098CF2-3001-495B-810E-A7E63BD385A4}"/>
              </a:ext>
            </a:extLst>
          </p:cNvPr>
          <p:cNvSpPr txBox="1"/>
          <p:nvPr/>
        </p:nvSpPr>
        <p:spPr>
          <a:xfrm>
            <a:off x="10629900" y="3905250"/>
            <a:ext cx="3314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altLang="en-US" sz="3000" spc="-2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아쉬운 점</a:t>
            </a:r>
            <a:endParaRPr lang="ko-KR" sz="3000" b="0" i="0" u="none" strike="noStrike" spc="-200" dirty="0">
              <a:solidFill>
                <a:schemeClr val="tx2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5" name="TextBox 7">
            <a:extLst>
              <a:ext uri="{FF2B5EF4-FFF2-40B4-BE49-F238E27FC236}">
                <a16:creationId xmlns:a16="http://schemas.microsoft.com/office/drawing/2014/main" id="{FF906EFD-4889-4B06-8A0A-A046BEA76EF2}"/>
              </a:ext>
            </a:extLst>
          </p:cNvPr>
          <p:cNvSpPr txBox="1"/>
          <p:nvPr/>
        </p:nvSpPr>
        <p:spPr>
          <a:xfrm>
            <a:off x="2721077" y="7105650"/>
            <a:ext cx="179029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altLang="en-US" sz="3000" b="0" i="0" u="none" strike="noStrike" spc="-2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느낀 점</a:t>
            </a:r>
            <a:endParaRPr lang="ko-KR" sz="3000" b="0" i="0" u="none" strike="noStrike" spc="-200" dirty="0">
              <a:solidFill>
                <a:schemeClr val="tx2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7" name="TextBox 7">
            <a:extLst>
              <a:ext uri="{FF2B5EF4-FFF2-40B4-BE49-F238E27FC236}">
                <a16:creationId xmlns:a16="http://schemas.microsoft.com/office/drawing/2014/main" id="{EFB291B7-AA59-42B6-A58D-1FF02F623F53}"/>
              </a:ext>
            </a:extLst>
          </p:cNvPr>
          <p:cNvSpPr txBox="1"/>
          <p:nvPr/>
        </p:nvSpPr>
        <p:spPr>
          <a:xfrm>
            <a:off x="10629900" y="7105650"/>
            <a:ext cx="278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altLang="en-US" sz="3000" spc="-2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개선점</a:t>
            </a:r>
            <a:r>
              <a:rPr lang="en-US" altLang="ko-KR" sz="3000" spc="-2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3000" spc="-200" dirty="0">
                <a:solidFill>
                  <a:schemeClr val="tx2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및 보완할 점</a:t>
            </a:r>
            <a:endParaRPr lang="ko-KR" altLang="ko-KR" sz="3000" b="0" i="0" u="none" strike="noStrike" spc="-200" dirty="0">
              <a:solidFill>
                <a:schemeClr val="tx2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8" name="Picture 21">
            <a:extLst>
              <a:ext uri="{FF2B5EF4-FFF2-40B4-BE49-F238E27FC236}">
                <a16:creationId xmlns:a16="http://schemas.microsoft.com/office/drawing/2014/main" id="{5C48BA2A-4B23-4EC1-9C8E-BCC8C2603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558" y="5762112"/>
            <a:ext cx="2169242" cy="1735394"/>
          </a:xfrm>
          <a:prstGeom prst="rect">
            <a:avLst/>
          </a:prstGeom>
        </p:spPr>
      </p:pic>
      <p:sp>
        <p:nvSpPr>
          <p:cNvPr id="129" name="TextBox 4">
            <a:extLst>
              <a:ext uri="{FF2B5EF4-FFF2-40B4-BE49-F238E27FC236}">
                <a16:creationId xmlns:a16="http://schemas.microsoft.com/office/drawing/2014/main" id="{D4B445F4-9422-40AF-935F-029FC701834D}"/>
              </a:ext>
            </a:extLst>
          </p:cNvPr>
          <p:cNvSpPr txBox="1"/>
          <p:nvPr/>
        </p:nvSpPr>
        <p:spPr>
          <a:xfrm>
            <a:off x="2057400" y="7810500"/>
            <a:ext cx="6553200" cy="1435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spc="-100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프로젝트를 통하여 </a:t>
            </a:r>
            <a:r>
              <a:rPr lang="en-US" altLang="ko-KR" sz="2800" spc="-100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PLC, HMI </a:t>
            </a:r>
            <a:r>
              <a:rPr lang="ko-KR" altLang="en-US" sz="2800" spc="-100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숙련도 증가</a:t>
            </a:r>
            <a:endParaRPr lang="en-US" altLang="ko-KR" sz="2800" spc="-100" dirty="0">
              <a:solidFill>
                <a:schemeClr val="tx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spc="-100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팀워크를 통하여 서로의 부족한점을 보완함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1A9B14E-60A2-4790-B75D-CF931E1EBF52}"/>
              </a:ext>
            </a:extLst>
          </p:cNvPr>
          <p:cNvSpPr txBox="1"/>
          <p:nvPr/>
        </p:nvSpPr>
        <p:spPr>
          <a:xfrm>
            <a:off x="2133600" y="4470399"/>
            <a:ext cx="6553200" cy="1435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계획했던 기능을 모두 구현함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spc="-100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실시간 화면 구현 성공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1" name="TextBox 4">
            <a:extLst>
              <a:ext uri="{FF2B5EF4-FFF2-40B4-BE49-F238E27FC236}">
                <a16:creationId xmlns:a16="http://schemas.microsoft.com/office/drawing/2014/main" id="{BEB376E5-C9DE-4BD5-9638-DE7800DABB02}"/>
              </a:ext>
            </a:extLst>
          </p:cNvPr>
          <p:cNvSpPr txBox="1"/>
          <p:nvPr/>
        </p:nvSpPr>
        <p:spPr>
          <a:xfrm>
            <a:off x="9982200" y="7746999"/>
            <a:ext cx="6553200" cy="1435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spc="-100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경험 부족에 따른 코딩 간 난항</a:t>
            </a:r>
            <a:endParaRPr lang="en-US" altLang="ko-KR" sz="2800" spc="-100" dirty="0">
              <a:solidFill>
                <a:schemeClr val="tx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spc="-100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 간 계획적인 변수 사용</a:t>
            </a:r>
            <a:endParaRPr lang="en-US" altLang="ko-KR" sz="2800" spc="-100" dirty="0">
              <a:solidFill>
                <a:schemeClr val="tx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2" name="TextBox 4">
            <a:extLst>
              <a:ext uri="{FF2B5EF4-FFF2-40B4-BE49-F238E27FC236}">
                <a16:creationId xmlns:a16="http://schemas.microsoft.com/office/drawing/2014/main" id="{1821849F-26D4-4E78-A44C-8EDE733D6AE3}"/>
              </a:ext>
            </a:extLst>
          </p:cNvPr>
          <p:cNvSpPr txBox="1"/>
          <p:nvPr/>
        </p:nvSpPr>
        <p:spPr>
          <a:xfrm>
            <a:off x="10062292" y="4622799"/>
            <a:ext cx="5939708" cy="1435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spc="-100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시간부족에 따른 제한적인 기능 설계</a:t>
            </a:r>
            <a:endParaRPr lang="en-US" altLang="ko-KR" sz="2800" spc="-100" dirty="0">
              <a:solidFill>
                <a:schemeClr val="tx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800" b="0" i="0" u="none" strike="noStrike" kern="1200" cap="none" spc="-1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PLC, HMI</a:t>
            </a:r>
            <a:r>
              <a:rPr kumimoji="0" lang="ko-KR" altLang="en-US" sz="2800" b="0" i="0" u="none" strike="noStrike" kern="1200" cap="none" spc="-1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호환성 부족에 따른 다채로운 기능 구현에 제한이 있었음</a:t>
            </a:r>
            <a:endParaRPr kumimoji="0" lang="en-US" altLang="ko-KR" sz="2800" b="0" i="0" u="none" strike="noStrike" kern="1200" cap="none" spc="-1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903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244D6-6AFB-8455-EBD0-F204B0A8F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64EFF7-A742-7DEA-49B8-5FEDD035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8" y="552450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7E7DEA7-3024-599E-DE70-D7F7CDD47854}"/>
              </a:ext>
            </a:extLst>
          </p:cNvPr>
          <p:cNvSpPr txBox="1"/>
          <p:nvPr/>
        </p:nvSpPr>
        <p:spPr>
          <a:xfrm>
            <a:off x="2263876" y="1892300"/>
            <a:ext cx="1390322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spc="-100" dirty="0">
                <a:solidFill>
                  <a:srgbClr val="485EE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참고 자료</a:t>
            </a:r>
            <a:endParaRPr kumimoji="0" lang="en-US" sz="7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869FCFD-86C7-1023-237C-CF4037CC67B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">
            <a:extLst>
              <a:ext uri="{FF2B5EF4-FFF2-40B4-BE49-F238E27FC236}">
                <a16:creationId xmlns:a16="http://schemas.microsoft.com/office/drawing/2014/main" id="{56787DC0-7179-8039-8684-3E64C1F9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397" y="3187700"/>
            <a:ext cx="13903223" cy="6604000"/>
          </a:xfrm>
          <a:prstGeom prst="rect">
            <a:avLst/>
          </a:prstGeom>
        </p:spPr>
      </p:pic>
      <p:sp>
        <p:nvSpPr>
          <p:cNvPr id="47" name="TextBox 4">
            <a:extLst>
              <a:ext uri="{FF2B5EF4-FFF2-40B4-BE49-F238E27FC236}">
                <a16:creationId xmlns:a16="http://schemas.microsoft.com/office/drawing/2014/main" id="{29985CC7-65D8-3ACE-48CC-5561E0999A9F}"/>
              </a:ext>
            </a:extLst>
          </p:cNvPr>
          <p:cNvSpPr txBox="1"/>
          <p:nvPr/>
        </p:nvSpPr>
        <p:spPr>
          <a:xfrm>
            <a:off x="2927350" y="4051300"/>
            <a:ext cx="13347700" cy="6245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 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참고 논문</a:t>
            </a: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dirty="0">
                <a:hlinkClick r:id="rId4"/>
              </a:rPr>
              <a:t>첨단 물류 시스템 기술 개발</a:t>
            </a:r>
            <a:r>
              <a:rPr lang="en-US" altLang="ko-KR" sz="2200" dirty="0">
                <a:hlinkClick r:id="rId4"/>
              </a:rPr>
              <a:t>.pdf</a:t>
            </a:r>
            <a:endParaRPr lang="en-US" altLang="ko-KR" sz="2200" spc="-100" dirty="0">
              <a:solidFill>
                <a:srgbClr val="485EE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dirty="0" err="1">
                <a:hlinkClick r:id="rId5"/>
              </a:rPr>
              <a:t>라인트레이서와</a:t>
            </a:r>
            <a:r>
              <a:rPr lang="ko-KR" altLang="en-US" sz="2200" dirty="0">
                <a:hlinkClick r:id="rId5"/>
              </a:rPr>
              <a:t> 로봇암을 활용한 자동물류분류 시스템</a:t>
            </a:r>
            <a:r>
              <a:rPr lang="en-US" altLang="ko-KR" sz="2200" dirty="0">
                <a:hlinkClick r:id="rId5"/>
              </a:rPr>
              <a:t>.pdf</a:t>
            </a:r>
            <a:endParaRPr lang="en-US" altLang="ko-KR" sz="2200" dirty="0"/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dirty="0">
                <a:hlinkClick r:id="rId6"/>
              </a:rPr>
              <a:t>물류자동화 시스템의 효율적인 설계 및 구축방안에 관한 연구</a:t>
            </a:r>
            <a:r>
              <a:rPr lang="en-US" altLang="ko-KR" sz="2200" dirty="0">
                <a:hlinkClick r:id="rId6"/>
              </a:rPr>
              <a:t>.pdf</a:t>
            </a:r>
            <a:endParaRPr lang="en-US" altLang="ko-KR" sz="2200" dirty="0"/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400" dirty="0"/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 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</a:t>
            </a: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7"/>
              </a:rPr>
              <a:t>https://www.freepik.com/</a:t>
            </a: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8"/>
              </a:rPr>
              <a:t>https://www.coldchainnews.kr/news/article.html?no=26590</a:t>
            </a: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9"/>
              </a:rPr>
              <a:t>https://www.shippingnewsnet.com/news/articleView.html?idxno=60432</a:t>
            </a:r>
            <a:endParaRPr lang="en-US" altLang="ko-KR" sz="2200" spc="-100" dirty="0">
              <a:solidFill>
                <a:srgbClr val="485EE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https://www.aitimes.com/news/articleView.html?idxno=158425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10"/>
              </a:rPr>
              <a:t>https://www.gttkorea.com/news/articleView.html?idxno=15737</a:t>
            </a: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11"/>
              </a:rPr>
              <a:t>https://www.coldchainnews.kr/news/article.html?no=26789</a:t>
            </a:r>
            <a:endParaRPr lang="en-US" altLang="ko-KR" sz="2200" spc="-100" dirty="0">
              <a:solidFill>
                <a:srgbClr val="485EE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12"/>
              </a:rPr>
              <a:t>https://m.blog.naver.com/gppcgppc/221342870493</a:t>
            </a: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F01E0342-A5F0-4424-AE35-0FECC54EAD5A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lang="en-US" altLang="ko-KR" sz="2300" b="0" i="0" u="none" strike="noStrike" spc="-2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lang="en-US" altLang="ko-KR" sz="2300" spc="100" dirty="0">
                <a:solidFill>
                  <a:srgbClr val="AFB0B4">
                    <a:alpha val="67843"/>
                  </a:srgb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  <a:endParaRPr lang="en-US" altLang="ko-KR" sz="2300" b="0" i="0" u="none" strike="noStrike" spc="100" dirty="0">
              <a:solidFill>
                <a:srgbClr val="AFB0B4">
                  <a:alpha val="67843"/>
                </a:srgb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Picture 29">
            <a:extLst>
              <a:ext uri="{FF2B5EF4-FFF2-40B4-BE49-F238E27FC236}">
                <a16:creationId xmlns:a16="http://schemas.microsoft.com/office/drawing/2014/main" id="{DF1A3135-16E6-4D32-97FE-371BE643A5D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6195A315-28A1-45AB-94C5-53E8C35FFF14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05</a:t>
            </a:r>
          </a:p>
        </p:txBody>
      </p:sp>
      <p:pic>
        <p:nvPicPr>
          <p:cNvPr id="14" name="Picture 48">
            <a:extLst>
              <a:ext uri="{FF2B5EF4-FFF2-40B4-BE49-F238E27FC236}">
                <a16:creationId xmlns:a16="http://schemas.microsoft.com/office/drawing/2014/main" id="{6FEC5BFC-97FF-4E0E-9A48-9C426A38CD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15" name="TextBox 49">
            <a:extLst>
              <a:ext uri="{FF2B5EF4-FFF2-40B4-BE49-F238E27FC236}">
                <a16:creationId xmlns:a16="http://schemas.microsoft.com/office/drawing/2014/main" id="{2344A42B-526C-45A8-8AD6-EDC837BC4CD3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3600" spc="300" dirty="0">
                <a:solidFill>
                  <a:srgbClr val="156AC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</a:t>
            </a:r>
            <a:endParaRPr lang="en-US" sz="3600" b="0" i="0" u="none" strike="noStrike" spc="300" dirty="0">
              <a:solidFill>
                <a:srgbClr val="156AC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6" name="Picture 28">
            <a:extLst>
              <a:ext uri="{FF2B5EF4-FFF2-40B4-BE49-F238E27FC236}">
                <a16:creationId xmlns:a16="http://schemas.microsoft.com/office/drawing/2014/main" id="{7CB78284-08E2-485B-BAEB-21BBE0D37118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6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C2E90B-40E0-4FD9-8594-FDEBC1550BAE}"/>
              </a:ext>
            </a:extLst>
          </p:cNvPr>
          <p:cNvSpPr/>
          <p:nvPr/>
        </p:nvSpPr>
        <p:spPr>
          <a:xfrm>
            <a:off x="0" y="8903724"/>
            <a:ext cx="18288000" cy="1485900"/>
          </a:xfrm>
          <a:prstGeom prst="rect">
            <a:avLst/>
          </a:prstGeom>
          <a:solidFill>
            <a:srgbClr val="0222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0" y="2387600"/>
            <a:ext cx="5054600" cy="1424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93900"/>
            <a:ext cx="12255500" cy="3111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46100" y="2159000"/>
            <a:ext cx="125476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0" i="0" u="none" strike="noStrike" kern="1200" cap="none" spc="-200" normalizeH="0" baseline="0" noProof="0" dirty="0">
                <a:ln>
                  <a:noFill/>
                </a:ln>
                <a:solidFill>
                  <a:srgbClr val="394BBD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THANK </a:t>
            </a:r>
            <a:r>
              <a:rPr kumimoji="0" lang="en-US" sz="13000" i="0" u="none" strike="noStrike" kern="1200" cap="none" spc="-2300" normalizeH="0" baseline="0" noProof="0" dirty="0">
                <a:ln>
                  <a:noFill/>
                </a:ln>
                <a:solidFill>
                  <a:srgbClr val="394BBD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</a:t>
            </a:r>
            <a:r>
              <a:rPr kumimoji="0" lang="en-US" sz="13000" i="0" u="none" strike="noStrike" kern="1200" cap="none" spc="-1200" normalizeH="0" baseline="0" noProof="0" dirty="0">
                <a:ln>
                  <a:noFill/>
                </a:ln>
                <a:solidFill>
                  <a:srgbClr val="394BBD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</a:t>
            </a:r>
            <a:r>
              <a:rPr kumimoji="0" lang="en-US" sz="13000" i="0" u="none" strike="noStrike" kern="1200" cap="none" spc="-200" normalizeH="0" baseline="0" noProof="0" dirty="0">
                <a:ln>
                  <a:noFill/>
                </a:ln>
                <a:solidFill>
                  <a:srgbClr val="394BBD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DA5B10EA-CB67-4199-B20C-481F837A3B6E}"/>
              </a:ext>
            </a:extLst>
          </p:cNvPr>
          <p:cNvSpPr txBox="1"/>
          <p:nvPr/>
        </p:nvSpPr>
        <p:spPr>
          <a:xfrm>
            <a:off x="6084938" y="4152900"/>
            <a:ext cx="6118123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sz="15000" b="1" i="0" u="none" strike="noStrike" spc="-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3FA274-F071-1272-BDAA-FD0D9CBB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1A0777-3DF4-2082-968E-AB582EC2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741951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39691EE7-8A61-FAB7-A252-3839824DC0F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8C68874-2BDA-E3B0-D6D1-811431AA355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4B11270D-1B01-24CF-8812-CA335F66F982}"/>
              </a:ext>
            </a:extLst>
          </p:cNvPr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B998DE6-A12E-7499-375D-0162FB46B1D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1FE52DBD-8B8A-10C8-15FB-A662E59731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447D260B-67D1-44E4-4320-1B1F9B5A4F65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kumimoji="0" lang="en-US" altLang="ko-KR" sz="2300" b="0" i="0" u="none" strike="noStrike" kern="1200" cap="none" spc="-2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687B58AE-338F-9621-D7CD-BE24A29E41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DC3F0A7E-90ED-6CBE-77F0-02D1271F9C13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3D6FAE6E-700E-9EED-3662-344C1BB79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B59AB815-C810-2033-44B2-C2571E4B1999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156AC6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ED242024-2D40-53D2-9A94-7EA7EC6A54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194D28-4A85-9709-D59D-D41E96192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3065605"/>
            <a:ext cx="7086600" cy="664893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E9C4C53-145A-D239-80C4-3496EB2B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196" y="6345410"/>
            <a:ext cx="7683895" cy="238137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1023B25-8890-32A0-CC9A-F14A4CB909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7962" y="4713895"/>
            <a:ext cx="7841554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5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A4FE0B-AB2F-A07D-BB9F-E5932F933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38E826-F272-3F39-2EDE-3D1A5FD7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741951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DAB11AD3-6B25-7A9B-830F-CBC9585E44D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C0517AA-153C-8056-75F3-62E98413340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AAF6D24-73EE-82AE-AF4B-F8D263D7D8E9}"/>
              </a:ext>
            </a:extLst>
          </p:cNvPr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C3C2C45-E436-27CC-E50B-D66361C225F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73ECB09D-AA3F-321D-3B78-0869A308EE6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A1E01E95-DA76-1EA0-3125-A8A63C37C6DA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kumimoji="0" lang="en-US" altLang="ko-KR" sz="2300" b="0" i="0" u="none" strike="noStrike" kern="1200" cap="none" spc="-2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962B97DC-112D-0EFB-66FC-91D3849843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A0D0AF64-32A3-F66C-166A-D7BA03BFEE6C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293B2B05-0451-F887-F06D-CD3EA54FF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8BFDECFF-D615-AF76-1973-D27BBEA34DD4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156AC6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46A630E3-9BE8-884B-50C5-4AB0331B64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88D789-601E-4CF4-AFD5-5146A8EA01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2393"/>
          <a:stretch/>
        </p:blipFill>
        <p:spPr>
          <a:xfrm>
            <a:off x="2514600" y="3424180"/>
            <a:ext cx="11277600" cy="80492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C21C14A-AC9C-ED54-3D6F-8F183EC67E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37" t="51780" r="87044" b="41536"/>
          <a:stretch/>
        </p:blipFill>
        <p:spPr>
          <a:xfrm>
            <a:off x="2527300" y="6243580"/>
            <a:ext cx="4045096" cy="8049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37AD92-4A40-ED04-99F5-EED05C8BB2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403" r="-1002" b="73203"/>
          <a:stretch/>
        </p:blipFill>
        <p:spPr>
          <a:xfrm>
            <a:off x="2747679" y="4529695"/>
            <a:ext cx="13859441" cy="1147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73DF0B-CD61-B7B5-9462-EF63AC24FA4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2845" b="1261"/>
          <a:stretch/>
        </p:blipFill>
        <p:spPr>
          <a:xfrm>
            <a:off x="2019416" y="7581900"/>
            <a:ext cx="1437616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7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02353-51DA-D582-61AB-36545CD02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EF067B-AA80-B7AE-3085-5A71369B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741951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7E237B5E-AA65-F71B-0309-4DFDD69BE9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4DB48DD-47B7-0343-ED67-D693F1A99B4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2CA772A9-6BC7-217A-5E4A-5A020D9EFBCC}"/>
              </a:ext>
            </a:extLst>
          </p:cNvPr>
          <p:cNvSpPr txBox="1"/>
          <p:nvPr/>
        </p:nvSpPr>
        <p:spPr>
          <a:xfrm>
            <a:off x="1479551" y="1739454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148081D-0D51-7487-1A4C-32E2509FB35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41FFD40-06F3-A4E3-1214-C18602EC464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41339687-EFB5-AF57-1CE1-44A5BA61B066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kumimoji="0" lang="en-US" altLang="ko-KR" sz="2300" b="0" i="0" u="none" strike="noStrike" kern="1200" cap="none" spc="-2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97994559-071D-8CED-ACDF-2F17CAB8EF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26156256-71EF-0989-E401-F73377338D19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E44443BF-934E-F264-54D2-B64D6558A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88DE7BFD-22D5-3096-D563-2A8192E64119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156AC6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A0028CED-2E30-9C65-4105-64A7AAB737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7D86DD-9D7F-2DBC-6785-7202DA043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602" y="2765683"/>
            <a:ext cx="8749398" cy="75707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F3165C-3EF7-7673-47E1-FEA1386B6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" y="3957121"/>
            <a:ext cx="8477250" cy="54162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96D328-0853-FED6-AEC8-611FD7C51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7331257"/>
            <a:ext cx="1080285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2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D3820-5C9F-D588-083E-E9545F39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857DD1-AB55-9E03-4112-306BEFB8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741951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E9ACE356-084E-CA53-709A-1288F825AB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5A43DC8-7566-E104-299C-8AF1F41722D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FB0D9002-993E-24B2-87C5-99F6D9310D9D}"/>
              </a:ext>
            </a:extLst>
          </p:cNvPr>
          <p:cNvSpPr txBox="1"/>
          <p:nvPr/>
        </p:nvSpPr>
        <p:spPr>
          <a:xfrm>
            <a:off x="1479551" y="1739454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51451A1-94FE-4E15-53A9-9FC3CDD50C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109B501-D375-334D-7B9D-FD84179628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3664E662-D400-2D31-E2A2-E42D48416B1D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kumimoji="0" lang="en-US" altLang="ko-KR" sz="2300" b="0" i="0" u="none" strike="noStrike" kern="1200" cap="none" spc="-2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79448ECB-FA7E-6B33-1195-45FA31E030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0C75ADD9-D0D6-1762-F66A-3396878D47F2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94872B4B-8AA5-3B3A-06F9-4324552B0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80864A10-7712-7358-10F7-8989C87EF382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156AC6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82562E2D-53F9-F731-A5F6-6B2A34A9FB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085861-C1CB-B1AE-207D-EE4DCE4539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0064"/>
          <a:stretch/>
        </p:blipFill>
        <p:spPr>
          <a:xfrm>
            <a:off x="908137" y="3955026"/>
            <a:ext cx="14181102" cy="1219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B8A6B2-A8D8-B8A5-4C5E-9088A46C239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55" t="20" r="2311" b="89149"/>
          <a:stretch/>
        </p:blipFill>
        <p:spPr>
          <a:xfrm>
            <a:off x="1283456" y="5969079"/>
            <a:ext cx="15848088" cy="118882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9F3B3B-4A36-B5F7-1838-B16D5BA929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71029" b="78341"/>
          <a:stretch/>
        </p:blipFill>
        <p:spPr>
          <a:xfrm>
            <a:off x="8659082" y="7663401"/>
            <a:ext cx="7247668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5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25037-6488-BAFD-F8A7-7711E44C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60C9DA-D64C-B1A2-FDB2-33C0A2E5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741951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2045C7CD-D353-83B8-887B-21CCFDE9761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9D4EEEC-0B87-4C06-531E-E776F75642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23CADA9C-D9FE-8535-32CA-FA7AE3A68157}"/>
              </a:ext>
            </a:extLst>
          </p:cNvPr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4729B2CA-C481-ABD7-4364-5A75CCF73BA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ACE70DA2-2D1B-32B7-BB91-BC1BD9CF074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95D6CD35-6E04-C749-0595-6D7DF85D5219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kumimoji="0" lang="en-US" altLang="ko-KR" sz="2300" b="0" i="0" u="none" strike="noStrike" kern="1200" cap="none" spc="-2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3DE90740-4BB1-34A9-6374-A7D90A22AA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CEE12003-9EA9-1422-90B0-D9C47471A01F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ABD26804-F4E8-3263-9713-5ECBF6466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B0E285F9-EAB7-D090-8B6A-CC28D121A54F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156AC6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29468CEE-D2F6-4A9C-01E0-F1E95B1D05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4066422-44ED-7D64-69BD-1EE608AEE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701" y="3312493"/>
            <a:ext cx="7749437" cy="5768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CE437-4B54-844B-1992-6AA415C92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3924300"/>
            <a:ext cx="7749437" cy="59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1BF3F-CC90-3161-BB65-D7EB322A2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CBAFB-67E3-7DB1-37AD-55D0F8B5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741951"/>
            <a:ext cx="16675100" cy="10477500"/>
          </a:xfrm>
          <a:prstGeom prst="rect">
            <a:avLst/>
          </a:prstGeom>
          <a:effectLst>
            <a:outerShdw blurRad="2733840" dir="2700000">
              <a:srgbClr val="000000">
                <a:alpha val="50000"/>
              </a:srgbClr>
            </a:outerShdw>
          </a:effectLst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A4C37A30-4B21-2E4A-589C-4E29C0A2921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D32F4FD-5BDE-6646-039B-403F35E247B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A0796E6F-3CF2-B38F-E6F6-5BB528F5F21F}"/>
              </a:ext>
            </a:extLst>
          </p:cNvPr>
          <p:cNvSpPr txBox="1"/>
          <p:nvPr/>
        </p:nvSpPr>
        <p:spPr>
          <a:xfrm>
            <a:off x="1498600" y="1892300"/>
            <a:ext cx="14668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-100" normalizeH="0" baseline="0" noProof="0" dirty="0">
                <a:ln>
                  <a:noFill/>
                </a:ln>
                <a:solidFill>
                  <a:srgbClr val="485EEE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주제 선정 배경</a:t>
            </a:r>
            <a:endParaRPr kumimoji="0" lang="en-US" sz="7200" b="1" i="0" u="none" strike="noStrike" kern="1200" cap="none" spc="-100" normalizeH="0" baseline="0" noProof="0" dirty="0">
              <a:ln>
                <a:noFill/>
              </a:ln>
              <a:solidFill>
                <a:srgbClr val="485EEE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5F7A7113-2427-B87F-D2E2-FA0437D90F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C6E8C9A1-0324-8540-62AD-96D6712FC5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FD2DB588-3706-F079-A56B-7283BF6CBB0E}"/>
              </a:ext>
            </a:extLst>
          </p:cNvPr>
          <p:cNvSpPr txBox="1"/>
          <p:nvPr/>
        </p:nvSpPr>
        <p:spPr>
          <a:xfrm>
            <a:off x="1346200" y="1041400"/>
            <a:ext cx="187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AW</a:t>
            </a:r>
            <a:r>
              <a:rPr kumimoji="0" lang="en-US" altLang="ko-KR" sz="2300" b="0" i="0" u="none" strike="noStrike" kern="1200" cap="none" spc="-2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       </a:t>
            </a:r>
            <a:r>
              <a:rPr kumimoji="0" lang="en-US" altLang="ko-KR" sz="2300" b="0" i="0" u="none" strike="noStrike" kern="1200" cap="none" spc="10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MS</a:t>
            </a: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3AB39F6C-75B7-A78A-2182-545617FC77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200400" y="1206500"/>
            <a:ext cx="11861800" cy="127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CEC68633-0144-B13E-03FD-433F0AD46A96}"/>
              </a:ext>
            </a:extLst>
          </p:cNvPr>
          <p:cNvSpPr txBox="1"/>
          <p:nvPr/>
        </p:nvSpPr>
        <p:spPr>
          <a:xfrm>
            <a:off x="14884400" y="10541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FB0B4">
                    <a:alpha val="67843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PROJECT INDEX. 01</a:t>
            </a:r>
          </a:p>
        </p:txBody>
      </p:sp>
      <p:pic>
        <p:nvPicPr>
          <p:cNvPr id="34" name="Picture 48">
            <a:extLst>
              <a:ext uri="{FF2B5EF4-FFF2-40B4-BE49-F238E27FC236}">
                <a16:creationId xmlns:a16="http://schemas.microsoft.com/office/drawing/2014/main" id="{74D2FEB2-BFC6-ADB5-6853-5737F2AC3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807895"/>
            <a:ext cx="927100" cy="927100"/>
          </a:xfrm>
          <a:prstGeom prst="rect">
            <a:avLst/>
          </a:prstGeom>
        </p:spPr>
      </p:pic>
      <p:sp>
        <p:nvSpPr>
          <p:cNvPr id="35" name="TextBox 49">
            <a:extLst>
              <a:ext uri="{FF2B5EF4-FFF2-40B4-BE49-F238E27FC236}">
                <a16:creationId xmlns:a16="http://schemas.microsoft.com/office/drawing/2014/main" id="{C2FDF634-BF9D-9ECD-4940-3F3E7E1D69EA}"/>
              </a:ext>
            </a:extLst>
          </p:cNvPr>
          <p:cNvSpPr txBox="1"/>
          <p:nvPr/>
        </p:nvSpPr>
        <p:spPr>
          <a:xfrm>
            <a:off x="8813801" y="1004133"/>
            <a:ext cx="787399" cy="607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300" normalizeH="0" baseline="0" noProof="0" dirty="0">
                <a:ln>
                  <a:noFill/>
                </a:ln>
                <a:solidFill>
                  <a:srgbClr val="156AC6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</a:p>
        </p:txBody>
      </p:sp>
      <p:pic>
        <p:nvPicPr>
          <p:cNvPr id="36" name="Picture 28">
            <a:extLst>
              <a:ext uri="{FF2B5EF4-FFF2-40B4-BE49-F238E27FC236}">
                <a16:creationId xmlns:a16="http://schemas.microsoft.com/office/drawing/2014/main" id="{4D97C721-D2A7-3277-D3CD-AB54AE8098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171700" y="1079500"/>
            <a:ext cx="228600" cy="228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58DAB52-9FEA-FC1F-8E4F-6D8E2B849D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2255"/>
          <a:stretch/>
        </p:blipFill>
        <p:spPr>
          <a:xfrm>
            <a:off x="2400300" y="3554063"/>
            <a:ext cx="14358994" cy="8277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E0654B-F8E2-E0CA-BBA1-E70285B813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1361"/>
          <a:stretch/>
        </p:blipFill>
        <p:spPr>
          <a:xfrm>
            <a:off x="1536700" y="5009287"/>
            <a:ext cx="14040660" cy="9334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3592B8-2DB6-970C-13A2-57E1C63E72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37" t="22604" r="40315" b="64618"/>
          <a:stretch/>
        </p:blipFill>
        <p:spPr>
          <a:xfrm>
            <a:off x="8531630" y="6362700"/>
            <a:ext cx="7772400" cy="15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8D7C04-0FF7-1A77-4ED4-AF737EA477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358" t="92972" r="44444"/>
          <a:stretch/>
        </p:blipFill>
        <p:spPr>
          <a:xfrm>
            <a:off x="2895600" y="8509000"/>
            <a:ext cx="10529457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8930</TotalTime>
  <Words>1368</Words>
  <Application>Microsoft Office PowerPoint</Application>
  <PresentationFormat>사용자 지정</PresentationFormat>
  <Paragraphs>315</Paragraphs>
  <Slides>36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Pretendard Light</vt:lpstr>
      <vt:lpstr>Gmarket Sans Bold</vt:lpstr>
      <vt:lpstr>Calibri</vt:lpstr>
      <vt:lpstr>GangwonEduPower</vt:lpstr>
      <vt:lpstr>Pretendard Medium</vt:lpstr>
      <vt:lpstr>Noto Sans CJK KR Regular</vt:lpstr>
      <vt:lpstr>Pretendard ExtraBold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Dawoon Kim</cp:lastModifiedBy>
  <cp:revision>95</cp:revision>
  <cp:lastPrinted>2025-02-24T11:41:48Z</cp:lastPrinted>
  <dcterms:created xsi:type="dcterms:W3CDTF">2006-08-16T00:00:00Z</dcterms:created>
  <dcterms:modified xsi:type="dcterms:W3CDTF">2025-02-26T00:05:11Z</dcterms:modified>
</cp:coreProperties>
</file>